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1237" r:id="rId5"/>
    <p:sldId id="1234" r:id="rId6"/>
    <p:sldId id="1264" r:id="rId7"/>
    <p:sldId id="1263" r:id="rId8"/>
    <p:sldId id="1268" r:id="rId9"/>
    <p:sldId id="1269" r:id="rId10"/>
    <p:sldId id="1240" r:id="rId11"/>
    <p:sldId id="1265" r:id="rId12"/>
    <p:sldId id="1266" r:id="rId13"/>
    <p:sldId id="1241" r:id="rId14"/>
    <p:sldId id="1281" r:id="rId15"/>
    <p:sldId id="1282" r:id="rId16"/>
    <p:sldId id="1283" r:id="rId17"/>
    <p:sldId id="1284" r:id="rId18"/>
    <p:sldId id="1285" r:id="rId19"/>
    <p:sldId id="1286" r:id="rId20"/>
    <p:sldId id="1278" r:id="rId21"/>
    <p:sldId id="1279" r:id="rId22"/>
    <p:sldId id="1280" r:id="rId23"/>
    <p:sldId id="1287" r:id="rId24"/>
    <p:sldId id="1288" r:id="rId25"/>
    <p:sldId id="1290" r:id="rId26"/>
    <p:sldId id="1291" r:id="rId27"/>
    <p:sldId id="1289" r:id="rId28"/>
    <p:sldId id="1292" r:id="rId29"/>
    <p:sldId id="1295" r:id="rId30"/>
    <p:sldId id="1296" r:id="rId31"/>
    <p:sldId id="1297" r:id="rId32"/>
    <p:sldId id="1298" r:id="rId33"/>
    <p:sldId id="1293" r:id="rId34"/>
    <p:sldId id="1294" r:id="rId35"/>
    <p:sldId id="1276" r:id="rId36"/>
    <p:sldId id="1267" r:id="rId37"/>
    <p:sldId id="1242" r:id="rId38"/>
    <p:sldId id="1255" r:id="rId39"/>
    <p:sldId id="1256" r:id="rId40"/>
    <p:sldId id="1257" r:id="rId41"/>
    <p:sldId id="1258" r:id="rId42"/>
    <p:sldId id="1260" r:id="rId43"/>
    <p:sldId id="1259" r:id="rId44"/>
    <p:sldId id="1261" r:id="rId45"/>
    <p:sldId id="1251" r:id="rId46"/>
    <p:sldId id="1252" r:id="rId47"/>
    <p:sldId id="1253" r:id="rId48"/>
    <p:sldId id="1254" r:id="rId49"/>
    <p:sldId id="1271" r:id="rId50"/>
    <p:sldId id="1272" r:id="rId51"/>
    <p:sldId id="1273" r:id="rId52"/>
    <p:sldId id="1274" r:id="rId53"/>
    <p:sldId id="1275" r:id="rId54"/>
    <p:sldId id="1277" r:id="rId55"/>
    <p:sldId id="1270" r:id="rId56"/>
    <p:sldId id="1243" r:id="rId57"/>
    <p:sldId id="1262" r:id="rId58"/>
    <p:sldId id="1299" r:id="rId59"/>
    <p:sldId id="1300" r:id="rId60"/>
    <p:sldId id="1301" r:id="rId61"/>
    <p:sldId id="1302" r:id="rId62"/>
    <p:sldId id="1244" r:id="rId63"/>
    <p:sldId id="1248" r:id="rId64"/>
    <p:sldId id="1245" r:id="rId65"/>
    <p:sldId id="1304" r:id="rId66"/>
    <p:sldId id="1305" r:id="rId67"/>
    <p:sldId id="1306" r:id="rId68"/>
    <p:sldId id="1303" r:id="rId69"/>
    <p:sldId id="130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51031F-77DF-4B55-909D-3FAC178A864A}">
          <p14:sldIdLst>
            <p14:sldId id="1237"/>
            <p14:sldId id="1234"/>
            <p14:sldId id="1264"/>
            <p14:sldId id="1263"/>
            <p14:sldId id="1268"/>
            <p14:sldId id="1269"/>
            <p14:sldId id="1240"/>
            <p14:sldId id="1265"/>
            <p14:sldId id="1266"/>
            <p14:sldId id="1241"/>
            <p14:sldId id="1281"/>
            <p14:sldId id="1282"/>
            <p14:sldId id="1283"/>
            <p14:sldId id="1284"/>
            <p14:sldId id="1285"/>
            <p14:sldId id="1286"/>
            <p14:sldId id="1278"/>
            <p14:sldId id="1279"/>
            <p14:sldId id="1280"/>
            <p14:sldId id="1287"/>
            <p14:sldId id="1288"/>
            <p14:sldId id="1290"/>
            <p14:sldId id="1291"/>
            <p14:sldId id="1289"/>
            <p14:sldId id="1292"/>
            <p14:sldId id="1295"/>
            <p14:sldId id="1296"/>
            <p14:sldId id="1297"/>
            <p14:sldId id="1298"/>
            <p14:sldId id="1293"/>
            <p14:sldId id="1294"/>
            <p14:sldId id="1276"/>
            <p14:sldId id="1267"/>
            <p14:sldId id="1242"/>
            <p14:sldId id="1255"/>
            <p14:sldId id="1256"/>
            <p14:sldId id="1257"/>
            <p14:sldId id="1258"/>
            <p14:sldId id="1260"/>
            <p14:sldId id="1259"/>
            <p14:sldId id="1261"/>
            <p14:sldId id="1251"/>
            <p14:sldId id="1252"/>
            <p14:sldId id="1253"/>
            <p14:sldId id="1254"/>
            <p14:sldId id="1271"/>
            <p14:sldId id="1272"/>
            <p14:sldId id="1273"/>
            <p14:sldId id="1274"/>
            <p14:sldId id="1275"/>
            <p14:sldId id="1277"/>
            <p14:sldId id="1270"/>
            <p14:sldId id="1243"/>
            <p14:sldId id="1262"/>
            <p14:sldId id="1299"/>
            <p14:sldId id="1300"/>
            <p14:sldId id="1301"/>
            <p14:sldId id="1302"/>
            <p14:sldId id="1244"/>
            <p14:sldId id="1248"/>
            <p14:sldId id="1245"/>
            <p14:sldId id="1304"/>
            <p14:sldId id="1305"/>
            <p14:sldId id="1306"/>
            <p14:sldId id="1303"/>
            <p14:sldId id="13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well, Tracy B" initials="PB" lastIdx="1" clrIdx="0">
    <p:extLst>
      <p:ext uri="{19B8F6BF-5375-455C-9EA6-DF929625EA0E}">
        <p15:presenceInfo xmlns:p15="http://schemas.microsoft.com/office/powerpoint/2012/main" userId="S::tlp29@psu.edu::3a23670c-8d59-42b6-baec-5df9e25afc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44"/>
    <a:srgbClr val="009CDE"/>
    <a:srgbClr val="1E4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27"/>
  </p:normalViewPr>
  <p:slideViewPr>
    <p:cSldViewPr snapToGrid="0">
      <p:cViewPr varScale="1">
        <p:scale>
          <a:sx n="62" d="100"/>
          <a:sy n="62" d="100"/>
        </p:scale>
        <p:origin x="1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12.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12.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D45F2-D83B-4FF9-8761-3AD07FA3E17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7FEF4D-1DB1-48A9-8462-F0A325390CFF}">
      <dgm:prSet/>
      <dgm:spPr/>
      <dgm:t>
        <a:bodyPr/>
        <a:lstStyle/>
        <a:p>
          <a:pPr>
            <a:lnSpc>
              <a:spcPct val="100000"/>
            </a:lnSpc>
          </a:pPr>
          <a:r>
            <a:rPr lang="en-US" dirty="0"/>
            <a:t>Title IX: State of the Regulations; Policy Review</a:t>
          </a:r>
        </a:p>
      </dgm:t>
    </dgm:pt>
    <dgm:pt modelId="{A04F6936-C57D-46C0-BA03-2BBF0800B359}" type="parTrans" cxnId="{A90B2AE7-1F5E-489F-B8E4-FD9EA1E571BA}">
      <dgm:prSet/>
      <dgm:spPr/>
      <dgm:t>
        <a:bodyPr/>
        <a:lstStyle/>
        <a:p>
          <a:endParaRPr lang="en-US"/>
        </a:p>
      </dgm:t>
    </dgm:pt>
    <dgm:pt modelId="{00328B35-BE69-437D-82D5-A3EF6D22AC1D}" type="sibTrans" cxnId="{A90B2AE7-1F5E-489F-B8E4-FD9EA1E571BA}">
      <dgm:prSet/>
      <dgm:spPr/>
      <dgm:t>
        <a:bodyPr/>
        <a:lstStyle/>
        <a:p>
          <a:pPr>
            <a:lnSpc>
              <a:spcPct val="100000"/>
            </a:lnSpc>
          </a:pPr>
          <a:endParaRPr lang="en-US"/>
        </a:p>
      </dgm:t>
    </dgm:pt>
    <dgm:pt modelId="{C50245A5-1582-420B-8F25-5E8BB8E27D43}">
      <dgm:prSet/>
      <dgm:spPr/>
      <dgm:t>
        <a:bodyPr/>
        <a:lstStyle/>
        <a:p>
          <a:pPr>
            <a:lnSpc>
              <a:spcPct val="100000"/>
            </a:lnSpc>
          </a:pPr>
          <a:r>
            <a:rPr lang="en-US"/>
            <a:t>Checking Bias Activity</a:t>
          </a:r>
        </a:p>
      </dgm:t>
    </dgm:pt>
    <dgm:pt modelId="{D03C88E6-B3D2-4B43-86F8-176905DB3588}" type="parTrans" cxnId="{A1A50F30-38B1-42EC-91CD-FD97A0FFDBD9}">
      <dgm:prSet/>
      <dgm:spPr/>
      <dgm:t>
        <a:bodyPr/>
        <a:lstStyle/>
        <a:p>
          <a:endParaRPr lang="en-US"/>
        </a:p>
      </dgm:t>
    </dgm:pt>
    <dgm:pt modelId="{6AEF3761-547B-465D-9A20-2246DECFD54F}" type="sibTrans" cxnId="{A1A50F30-38B1-42EC-91CD-FD97A0FFDBD9}">
      <dgm:prSet/>
      <dgm:spPr/>
      <dgm:t>
        <a:bodyPr/>
        <a:lstStyle/>
        <a:p>
          <a:pPr>
            <a:lnSpc>
              <a:spcPct val="100000"/>
            </a:lnSpc>
          </a:pPr>
          <a:endParaRPr lang="en-US"/>
        </a:p>
      </dgm:t>
    </dgm:pt>
    <dgm:pt modelId="{4FEE8C07-93E7-438E-8BF3-BC78285B20EF}">
      <dgm:prSet/>
      <dgm:spPr/>
      <dgm:t>
        <a:bodyPr/>
        <a:lstStyle/>
        <a:p>
          <a:pPr>
            <a:lnSpc>
              <a:spcPct val="100000"/>
            </a:lnSpc>
          </a:pPr>
          <a:r>
            <a:rPr lang="en-US"/>
            <a:t>General Case Documentation</a:t>
          </a:r>
        </a:p>
      </dgm:t>
    </dgm:pt>
    <dgm:pt modelId="{776B23ED-F2A4-4BCB-B19D-7974646E2ECC}" type="parTrans" cxnId="{988CB77C-20FD-4858-AB50-B8F21621A12F}">
      <dgm:prSet/>
      <dgm:spPr/>
      <dgm:t>
        <a:bodyPr/>
        <a:lstStyle/>
        <a:p>
          <a:endParaRPr lang="en-US"/>
        </a:p>
      </dgm:t>
    </dgm:pt>
    <dgm:pt modelId="{B0CFE8F7-9EA4-4211-B8D8-2C2EF28D7282}" type="sibTrans" cxnId="{988CB77C-20FD-4858-AB50-B8F21621A12F}">
      <dgm:prSet/>
      <dgm:spPr/>
      <dgm:t>
        <a:bodyPr/>
        <a:lstStyle/>
        <a:p>
          <a:pPr>
            <a:lnSpc>
              <a:spcPct val="100000"/>
            </a:lnSpc>
          </a:pPr>
          <a:endParaRPr lang="en-US"/>
        </a:p>
      </dgm:t>
    </dgm:pt>
    <dgm:pt modelId="{4C640BFE-9337-468D-B702-22C07ACBA14F}">
      <dgm:prSet/>
      <dgm:spPr/>
      <dgm:t>
        <a:bodyPr/>
        <a:lstStyle/>
        <a:p>
          <a:pPr>
            <a:lnSpc>
              <a:spcPct val="100000"/>
            </a:lnSpc>
          </a:pPr>
          <a:r>
            <a:rPr lang="en-US"/>
            <a:t>Investigation Technique</a:t>
          </a:r>
        </a:p>
      </dgm:t>
    </dgm:pt>
    <dgm:pt modelId="{6D5B4EFE-24FF-4C55-8CC1-1B059BDE37C2}" type="parTrans" cxnId="{F4993D9F-D011-4846-BF14-8E3C641B8B78}">
      <dgm:prSet/>
      <dgm:spPr/>
      <dgm:t>
        <a:bodyPr/>
        <a:lstStyle/>
        <a:p>
          <a:endParaRPr lang="en-US"/>
        </a:p>
      </dgm:t>
    </dgm:pt>
    <dgm:pt modelId="{F6310E6D-514E-455E-B9B8-84A6D4F39F5B}" type="sibTrans" cxnId="{F4993D9F-D011-4846-BF14-8E3C641B8B78}">
      <dgm:prSet/>
      <dgm:spPr/>
      <dgm:t>
        <a:bodyPr/>
        <a:lstStyle/>
        <a:p>
          <a:pPr>
            <a:lnSpc>
              <a:spcPct val="100000"/>
            </a:lnSpc>
          </a:pPr>
          <a:endParaRPr lang="en-US"/>
        </a:p>
      </dgm:t>
    </dgm:pt>
    <dgm:pt modelId="{C3A5D996-1C14-4C65-9C8B-B96ABFEBEB08}">
      <dgm:prSet/>
      <dgm:spPr/>
      <dgm:t>
        <a:bodyPr/>
        <a:lstStyle/>
        <a:p>
          <a:pPr>
            <a:lnSpc>
              <a:spcPct val="100000"/>
            </a:lnSpc>
          </a:pPr>
          <a:r>
            <a:rPr lang="en-US"/>
            <a:t>Hearing Overview</a:t>
          </a:r>
        </a:p>
      </dgm:t>
    </dgm:pt>
    <dgm:pt modelId="{A496BE72-D43F-492D-92FF-A8B45FE932AA}" type="parTrans" cxnId="{556A0FEB-E235-4603-8036-C0E4EEF59B67}">
      <dgm:prSet/>
      <dgm:spPr/>
      <dgm:t>
        <a:bodyPr/>
        <a:lstStyle/>
        <a:p>
          <a:endParaRPr lang="en-US"/>
        </a:p>
      </dgm:t>
    </dgm:pt>
    <dgm:pt modelId="{A36D2559-B090-4948-85BB-62C3D68D601E}" type="sibTrans" cxnId="{556A0FEB-E235-4603-8036-C0E4EEF59B67}">
      <dgm:prSet/>
      <dgm:spPr/>
      <dgm:t>
        <a:bodyPr/>
        <a:lstStyle/>
        <a:p>
          <a:endParaRPr lang="en-US"/>
        </a:p>
      </dgm:t>
    </dgm:pt>
    <dgm:pt modelId="{DB4F14B2-658A-49E1-B50E-F34C454F187C}">
      <dgm:prSet/>
      <dgm:spPr/>
      <dgm:t>
        <a:bodyPr/>
        <a:lstStyle/>
        <a:p>
          <a:pPr>
            <a:lnSpc>
              <a:spcPct val="100000"/>
            </a:lnSpc>
          </a:pPr>
          <a:r>
            <a:rPr lang="en-US"/>
            <a:t>Introductory Exercise</a:t>
          </a:r>
        </a:p>
      </dgm:t>
    </dgm:pt>
    <dgm:pt modelId="{3B6EE7E0-F7C4-42AE-A789-36A21ECB39D9}" type="parTrans" cxnId="{724398C6-A3CE-4FDC-A7D7-EA0404A62DCB}">
      <dgm:prSet/>
      <dgm:spPr/>
      <dgm:t>
        <a:bodyPr/>
        <a:lstStyle/>
        <a:p>
          <a:endParaRPr lang="en-US"/>
        </a:p>
      </dgm:t>
    </dgm:pt>
    <dgm:pt modelId="{3EEEDD9C-34BF-4E23-A749-568EBCA4AD01}" type="sibTrans" cxnId="{724398C6-A3CE-4FDC-A7D7-EA0404A62DCB}">
      <dgm:prSet/>
      <dgm:spPr/>
      <dgm:t>
        <a:bodyPr/>
        <a:lstStyle/>
        <a:p>
          <a:pPr>
            <a:lnSpc>
              <a:spcPct val="100000"/>
            </a:lnSpc>
          </a:pPr>
          <a:endParaRPr lang="en-US"/>
        </a:p>
      </dgm:t>
    </dgm:pt>
    <dgm:pt modelId="{3F0E2608-B621-43CA-B179-609ADB9EF3E7}">
      <dgm:prSet/>
      <dgm:spPr/>
      <dgm:t>
        <a:bodyPr/>
        <a:lstStyle/>
        <a:p>
          <a:pPr>
            <a:lnSpc>
              <a:spcPct val="100000"/>
            </a:lnSpc>
          </a:pPr>
          <a:r>
            <a:rPr lang="en-US"/>
            <a:t>Trauma Informed Practice</a:t>
          </a:r>
        </a:p>
      </dgm:t>
    </dgm:pt>
    <dgm:pt modelId="{5DFB4B50-4BCF-4FD6-9D66-11299252F401}" type="parTrans" cxnId="{5BE0FD4B-DCBF-481A-B17F-676566A3F443}">
      <dgm:prSet/>
      <dgm:spPr/>
      <dgm:t>
        <a:bodyPr/>
        <a:lstStyle/>
        <a:p>
          <a:endParaRPr lang="en-US"/>
        </a:p>
      </dgm:t>
    </dgm:pt>
    <dgm:pt modelId="{69E42F28-FD90-4F95-97C0-2F506D100CA7}" type="sibTrans" cxnId="{5BE0FD4B-DCBF-481A-B17F-676566A3F443}">
      <dgm:prSet/>
      <dgm:spPr/>
      <dgm:t>
        <a:bodyPr/>
        <a:lstStyle/>
        <a:p>
          <a:pPr>
            <a:lnSpc>
              <a:spcPct val="100000"/>
            </a:lnSpc>
          </a:pPr>
          <a:endParaRPr lang="en-US"/>
        </a:p>
      </dgm:t>
    </dgm:pt>
    <dgm:pt modelId="{598B4F4B-2200-4C7F-B802-39B9524D7F6C}">
      <dgm:prSet/>
      <dgm:spPr/>
      <dgm:t>
        <a:bodyPr/>
        <a:lstStyle/>
        <a:p>
          <a:pPr>
            <a:lnSpc>
              <a:spcPct val="100000"/>
            </a:lnSpc>
          </a:pPr>
          <a:r>
            <a:rPr lang="en-US"/>
            <a:t>Process Review</a:t>
          </a:r>
        </a:p>
      </dgm:t>
    </dgm:pt>
    <dgm:pt modelId="{1719115E-CC50-44C9-A160-D19F768766F6}" type="parTrans" cxnId="{3B22E1BB-3476-4528-B59E-E99B41471517}">
      <dgm:prSet/>
      <dgm:spPr/>
      <dgm:t>
        <a:bodyPr/>
        <a:lstStyle/>
        <a:p>
          <a:endParaRPr lang="en-US"/>
        </a:p>
      </dgm:t>
    </dgm:pt>
    <dgm:pt modelId="{41E26861-766C-44A5-8FCF-0445A1027079}" type="sibTrans" cxnId="{3B22E1BB-3476-4528-B59E-E99B41471517}">
      <dgm:prSet/>
      <dgm:spPr/>
      <dgm:t>
        <a:bodyPr/>
        <a:lstStyle/>
        <a:p>
          <a:pPr>
            <a:lnSpc>
              <a:spcPct val="100000"/>
            </a:lnSpc>
          </a:pPr>
          <a:endParaRPr lang="en-US"/>
        </a:p>
      </dgm:t>
    </dgm:pt>
    <dgm:pt modelId="{DAE1A896-FA8A-4DA4-B475-990F9CD7B051}" type="pres">
      <dgm:prSet presAssocID="{EBCD45F2-D83B-4FF9-8761-3AD07FA3E177}" presName="root" presStyleCnt="0">
        <dgm:presLayoutVars>
          <dgm:dir/>
          <dgm:resizeHandles val="exact"/>
        </dgm:presLayoutVars>
      </dgm:prSet>
      <dgm:spPr/>
    </dgm:pt>
    <dgm:pt modelId="{2977F202-5D34-443F-94EB-5EF784F508B9}" type="pres">
      <dgm:prSet presAssocID="{EBCD45F2-D83B-4FF9-8761-3AD07FA3E177}" presName="container" presStyleCnt="0">
        <dgm:presLayoutVars>
          <dgm:dir/>
          <dgm:resizeHandles val="exact"/>
        </dgm:presLayoutVars>
      </dgm:prSet>
      <dgm:spPr/>
    </dgm:pt>
    <dgm:pt modelId="{F8C9AF85-D46C-41B7-B2C8-BDE74B0BE7FB}" type="pres">
      <dgm:prSet presAssocID="{DB4F14B2-658A-49E1-B50E-F34C454F187C}" presName="compNode" presStyleCnt="0"/>
      <dgm:spPr/>
    </dgm:pt>
    <dgm:pt modelId="{01768823-A21C-4075-B875-B2F58973E9F6}" type="pres">
      <dgm:prSet presAssocID="{DB4F14B2-658A-49E1-B50E-F34C454F187C}" presName="iconBgRect" presStyleLbl="bgShp" presStyleIdx="0" presStyleCnt="8"/>
      <dgm:spPr/>
    </dgm:pt>
    <dgm:pt modelId="{98BC8602-89B5-4A8E-987D-10D7A962390E}" type="pres">
      <dgm:prSet presAssocID="{DB4F14B2-658A-49E1-B50E-F34C454F187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6990B227-94D7-440B-824F-1A6CFEC876DC}" type="pres">
      <dgm:prSet presAssocID="{DB4F14B2-658A-49E1-B50E-F34C454F187C}" presName="spaceRect" presStyleCnt="0"/>
      <dgm:spPr/>
    </dgm:pt>
    <dgm:pt modelId="{D4439164-B25D-4E69-B4EC-6DEB93AD85E7}" type="pres">
      <dgm:prSet presAssocID="{DB4F14B2-658A-49E1-B50E-F34C454F187C}" presName="textRect" presStyleLbl="revTx" presStyleIdx="0" presStyleCnt="8">
        <dgm:presLayoutVars>
          <dgm:chMax val="1"/>
          <dgm:chPref val="1"/>
        </dgm:presLayoutVars>
      </dgm:prSet>
      <dgm:spPr/>
    </dgm:pt>
    <dgm:pt modelId="{79244766-2674-4086-A86C-A6C7D9C45F06}" type="pres">
      <dgm:prSet presAssocID="{3EEEDD9C-34BF-4E23-A749-568EBCA4AD01}" presName="sibTrans" presStyleLbl="sibTrans2D1" presStyleIdx="0" presStyleCnt="0"/>
      <dgm:spPr/>
    </dgm:pt>
    <dgm:pt modelId="{9D5D84AB-47CD-43C6-9B5B-5CF302A9A910}" type="pres">
      <dgm:prSet presAssocID="{3F0E2608-B621-43CA-B179-609ADB9EF3E7}" presName="compNode" presStyleCnt="0"/>
      <dgm:spPr/>
    </dgm:pt>
    <dgm:pt modelId="{FE1A940D-111E-4312-8594-0F3ACCAB5B04}" type="pres">
      <dgm:prSet presAssocID="{3F0E2608-B621-43CA-B179-609ADB9EF3E7}" presName="iconBgRect" presStyleLbl="bgShp" presStyleIdx="1" presStyleCnt="8"/>
      <dgm:spPr/>
    </dgm:pt>
    <dgm:pt modelId="{D16E84DB-AFA6-4354-AC5A-9C1DFB54D98C}" type="pres">
      <dgm:prSet presAssocID="{3F0E2608-B621-43CA-B179-609ADB9EF3E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D3F0513-DDBD-4DB9-8BB8-29756DDC7A2A}" type="pres">
      <dgm:prSet presAssocID="{3F0E2608-B621-43CA-B179-609ADB9EF3E7}" presName="spaceRect" presStyleCnt="0"/>
      <dgm:spPr/>
    </dgm:pt>
    <dgm:pt modelId="{9DEC100E-CA29-49FE-8CFD-8FE09599333D}" type="pres">
      <dgm:prSet presAssocID="{3F0E2608-B621-43CA-B179-609ADB9EF3E7}" presName="textRect" presStyleLbl="revTx" presStyleIdx="1" presStyleCnt="8">
        <dgm:presLayoutVars>
          <dgm:chMax val="1"/>
          <dgm:chPref val="1"/>
        </dgm:presLayoutVars>
      </dgm:prSet>
      <dgm:spPr/>
    </dgm:pt>
    <dgm:pt modelId="{EDA711F7-DB33-4027-95BE-0580C027E0ED}" type="pres">
      <dgm:prSet presAssocID="{69E42F28-FD90-4F95-97C0-2F506D100CA7}" presName="sibTrans" presStyleLbl="sibTrans2D1" presStyleIdx="0" presStyleCnt="0"/>
      <dgm:spPr/>
    </dgm:pt>
    <dgm:pt modelId="{22E8FC1B-D3BE-4E43-BCB4-D8CCC1BA4443}" type="pres">
      <dgm:prSet presAssocID="{F27FEF4D-1DB1-48A9-8462-F0A325390CFF}" presName="compNode" presStyleCnt="0"/>
      <dgm:spPr/>
    </dgm:pt>
    <dgm:pt modelId="{7AFE0C54-2955-4327-AF06-0C877DF071C6}" type="pres">
      <dgm:prSet presAssocID="{F27FEF4D-1DB1-48A9-8462-F0A325390CFF}" presName="iconBgRect" presStyleLbl="bgShp" presStyleIdx="2" presStyleCnt="8"/>
      <dgm:spPr/>
    </dgm:pt>
    <dgm:pt modelId="{EB154D27-B39A-457E-BF55-A6689FD26AFC}" type="pres">
      <dgm:prSet presAssocID="{F27FEF4D-1DB1-48A9-8462-F0A325390CF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37855A8C-F7B6-455F-9E65-3C8BE923D8D2}" type="pres">
      <dgm:prSet presAssocID="{F27FEF4D-1DB1-48A9-8462-F0A325390CFF}" presName="spaceRect" presStyleCnt="0"/>
      <dgm:spPr/>
    </dgm:pt>
    <dgm:pt modelId="{0DC518BC-573D-414D-A46C-9CBE9A3B9B86}" type="pres">
      <dgm:prSet presAssocID="{F27FEF4D-1DB1-48A9-8462-F0A325390CFF}" presName="textRect" presStyleLbl="revTx" presStyleIdx="2" presStyleCnt="8">
        <dgm:presLayoutVars>
          <dgm:chMax val="1"/>
          <dgm:chPref val="1"/>
        </dgm:presLayoutVars>
      </dgm:prSet>
      <dgm:spPr/>
    </dgm:pt>
    <dgm:pt modelId="{AAF72037-E073-4F54-BC8A-590045FAE741}" type="pres">
      <dgm:prSet presAssocID="{00328B35-BE69-437D-82D5-A3EF6D22AC1D}" presName="sibTrans" presStyleLbl="sibTrans2D1" presStyleIdx="0" presStyleCnt="0"/>
      <dgm:spPr/>
    </dgm:pt>
    <dgm:pt modelId="{85502679-FBFD-439B-9FB7-5702F6A76721}" type="pres">
      <dgm:prSet presAssocID="{C50245A5-1582-420B-8F25-5E8BB8E27D43}" presName="compNode" presStyleCnt="0"/>
      <dgm:spPr/>
    </dgm:pt>
    <dgm:pt modelId="{4DF6EC51-5268-4E2B-B239-B204C05E69E3}" type="pres">
      <dgm:prSet presAssocID="{C50245A5-1582-420B-8F25-5E8BB8E27D43}" presName="iconBgRect" presStyleLbl="bgShp" presStyleIdx="3" presStyleCnt="8"/>
      <dgm:spPr/>
    </dgm:pt>
    <dgm:pt modelId="{590186B9-3D4F-4932-87B0-AD6B527C2288}" type="pres">
      <dgm:prSet presAssocID="{C50245A5-1582-420B-8F25-5E8BB8E27D4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7D342FEA-1A4B-48F8-B25E-9BF973452A9D}" type="pres">
      <dgm:prSet presAssocID="{C50245A5-1582-420B-8F25-5E8BB8E27D43}" presName="spaceRect" presStyleCnt="0"/>
      <dgm:spPr/>
    </dgm:pt>
    <dgm:pt modelId="{06EB54E0-A2E6-44E9-9755-EFD0D1B30000}" type="pres">
      <dgm:prSet presAssocID="{C50245A5-1582-420B-8F25-5E8BB8E27D43}" presName="textRect" presStyleLbl="revTx" presStyleIdx="3" presStyleCnt="8">
        <dgm:presLayoutVars>
          <dgm:chMax val="1"/>
          <dgm:chPref val="1"/>
        </dgm:presLayoutVars>
      </dgm:prSet>
      <dgm:spPr/>
    </dgm:pt>
    <dgm:pt modelId="{0FDF871A-4BE1-4938-A100-D38A632AC3FD}" type="pres">
      <dgm:prSet presAssocID="{6AEF3761-547B-465D-9A20-2246DECFD54F}" presName="sibTrans" presStyleLbl="sibTrans2D1" presStyleIdx="0" presStyleCnt="0"/>
      <dgm:spPr/>
    </dgm:pt>
    <dgm:pt modelId="{6F851DB4-CBB4-401C-94A4-F3E13C18E257}" type="pres">
      <dgm:prSet presAssocID="{598B4F4B-2200-4C7F-B802-39B9524D7F6C}" presName="compNode" presStyleCnt="0"/>
      <dgm:spPr/>
    </dgm:pt>
    <dgm:pt modelId="{A0A97543-40BA-4E0C-B66D-5AC91211AAA1}" type="pres">
      <dgm:prSet presAssocID="{598B4F4B-2200-4C7F-B802-39B9524D7F6C}" presName="iconBgRect" presStyleLbl="bgShp" presStyleIdx="4" presStyleCnt="8"/>
      <dgm:spPr/>
    </dgm:pt>
    <dgm:pt modelId="{995B530F-F9B8-42BA-ACA7-EAB5711ECAF9}" type="pres">
      <dgm:prSet presAssocID="{598B4F4B-2200-4C7F-B802-39B9524D7F6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phones"/>
        </a:ext>
      </dgm:extLst>
    </dgm:pt>
    <dgm:pt modelId="{3DD20F87-23F6-41F5-84C1-BA45DF115340}" type="pres">
      <dgm:prSet presAssocID="{598B4F4B-2200-4C7F-B802-39B9524D7F6C}" presName="spaceRect" presStyleCnt="0"/>
      <dgm:spPr/>
    </dgm:pt>
    <dgm:pt modelId="{7724A715-2D90-4D32-AF34-2AEAA455B887}" type="pres">
      <dgm:prSet presAssocID="{598B4F4B-2200-4C7F-B802-39B9524D7F6C}" presName="textRect" presStyleLbl="revTx" presStyleIdx="4" presStyleCnt="8">
        <dgm:presLayoutVars>
          <dgm:chMax val="1"/>
          <dgm:chPref val="1"/>
        </dgm:presLayoutVars>
      </dgm:prSet>
      <dgm:spPr/>
    </dgm:pt>
    <dgm:pt modelId="{6FF2174B-1624-4184-A325-AB6F7B3A0023}" type="pres">
      <dgm:prSet presAssocID="{41E26861-766C-44A5-8FCF-0445A1027079}" presName="sibTrans" presStyleLbl="sibTrans2D1" presStyleIdx="0" presStyleCnt="0"/>
      <dgm:spPr/>
    </dgm:pt>
    <dgm:pt modelId="{78DBFF58-DA6F-45F1-8712-4C95598AE42B}" type="pres">
      <dgm:prSet presAssocID="{4FEE8C07-93E7-438E-8BF3-BC78285B20EF}" presName="compNode" presStyleCnt="0"/>
      <dgm:spPr/>
    </dgm:pt>
    <dgm:pt modelId="{10CA3CD0-C227-4EA9-A9C2-2F9FF895658B}" type="pres">
      <dgm:prSet presAssocID="{4FEE8C07-93E7-438E-8BF3-BC78285B20EF}" presName="iconBgRect" presStyleLbl="bgShp" presStyleIdx="5" presStyleCnt="8"/>
      <dgm:spPr/>
    </dgm:pt>
    <dgm:pt modelId="{CB8C63E6-3ACD-4FA3-9C76-ACC7487F0448}" type="pres">
      <dgm:prSet presAssocID="{4FEE8C07-93E7-438E-8BF3-BC78285B20E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800E0B4C-D89E-40DC-B80C-1D2F1580D458}" type="pres">
      <dgm:prSet presAssocID="{4FEE8C07-93E7-438E-8BF3-BC78285B20EF}" presName="spaceRect" presStyleCnt="0"/>
      <dgm:spPr/>
    </dgm:pt>
    <dgm:pt modelId="{EA0B791D-1C5E-44F9-8993-0BDFE595CF84}" type="pres">
      <dgm:prSet presAssocID="{4FEE8C07-93E7-438E-8BF3-BC78285B20EF}" presName="textRect" presStyleLbl="revTx" presStyleIdx="5" presStyleCnt="8">
        <dgm:presLayoutVars>
          <dgm:chMax val="1"/>
          <dgm:chPref val="1"/>
        </dgm:presLayoutVars>
      </dgm:prSet>
      <dgm:spPr/>
    </dgm:pt>
    <dgm:pt modelId="{6E383EE0-30F2-4062-954F-551CFC322B36}" type="pres">
      <dgm:prSet presAssocID="{B0CFE8F7-9EA4-4211-B8D8-2C2EF28D7282}" presName="sibTrans" presStyleLbl="sibTrans2D1" presStyleIdx="0" presStyleCnt="0"/>
      <dgm:spPr/>
    </dgm:pt>
    <dgm:pt modelId="{D0D302D1-B436-4BE4-9BD7-BB5693C205E3}" type="pres">
      <dgm:prSet presAssocID="{4C640BFE-9337-468D-B702-22C07ACBA14F}" presName="compNode" presStyleCnt="0"/>
      <dgm:spPr/>
    </dgm:pt>
    <dgm:pt modelId="{F083F3A0-BAAD-4E8B-A820-1D5FF1CA1D91}" type="pres">
      <dgm:prSet presAssocID="{4C640BFE-9337-468D-B702-22C07ACBA14F}" presName="iconBgRect" presStyleLbl="bgShp" presStyleIdx="6" presStyleCnt="8"/>
      <dgm:spPr/>
    </dgm:pt>
    <dgm:pt modelId="{23FA1301-3495-4182-860F-179618D430BB}" type="pres">
      <dgm:prSet presAssocID="{4C640BFE-9337-468D-B702-22C07ACBA14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rain in head"/>
        </a:ext>
      </dgm:extLst>
    </dgm:pt>
    <dgm:pt modelId="{795D79F3-F3F9-45D3-A5C1-B38139606460}" type="pres">
      <dgm:prSet presAssocID="{4C640BFE-9337-468D-B702-22C07ACBA14F}" presName="spaceRect" presStyleCnt="0"/>
      <dgm:spPr/>
    </dgm:pt>
    <dgm:pt modelId="{B6E0A673-CB24-431D-A120-45094BEB55FA}" type="pres">
      <dgm:prSet presAssocID="{4C640BFE-9337-468D-B702-22C07ACBA14F}" presName="textRect" presStyleLbl="revTx" presStyleIdx="6" presStyleCnt="8">
        <dgm:presLayoutVars>
          <dgm:chMax val="1"/>
          <dgm:chPref val="1"/>
        </dgm:presLayoutVars>
      </dgm:prSet>
      <dgm:spPr/>
    </dgm:pt>
    <dgm:pt modelId="{54BC8DBB-618F-4CDD-A954-934917BF3630}" type="pres">
      <dgm:prSet presAssocID="{F6310E6D-514E-455E-B9B8-84A6D4F39F5B}" presName="sibTrans" presStyleLbl="sibTrans2D1" presStyleIdx="0" presStyleCnt="0"/>
      <dgm:spPr/>
    </dgm:pt>
    <dgm:pt modelId="{604CB4AB-FEA8-4CB0-9CE7-2B09861F8724}" type="pres">
      <dgm:prSet presAssocID="{C3A5D996-1C14-4C65-9C8B-B96ABFEBEB08}" presName="compNode" presStyleCnt="0"/>
      <dgm:spPr/>
    </dgm:pt>
    <dgm:pt modelId="{D119A038-245E-4B10-BA2B-6D87AC1EF4E8}" type="pres">
      <dgm:prSet presAssocID="{C3A5D996-1C14-4C65-9C8B-B96ABFEBEB08}" presName="iconBgRect" presStyleLbl="bgShp" presStyleIdx="7" presStyleCnt="8"/>
      <dgm:spPr/>
    </dgm:pt>
    <dgm:pt modelId="{6E2F7744-1223-4E7B-982B-EEA6882F5777}" type="pres">
      <dgm:prSet presAssocID="{C3A5D996-1C14-4C65-9C8B-B96ABFEBEB0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eck List"/>
        </a:ext>
      </dgm:extLst>
    </dgm:pt>
    <dgm:pt modelId="{A3D5FE3A-5B6D-45FA-B053-D6AC7AB7C01F}" type="pres">
      <dgm:prSet presAssocID="{C3A5D996-1C14-4C65-9C8B-B96ABFEBEB08}" presName="spaceRect" presStyleCnt="0"/>
      <dgm:spPr/>
    </dgm:pt>
    <dgm:pt modelId="{E53322CD-2567-4E36-BAD6-15A63E3FCFAE}" type="pres">
      <dgm:prSet presAssocID="{C3A5D996-1C14-4C65-9C8B-B96ABFEBEB08}" presName="textRect" presStyleLbl="revTx" presStyleIdx="7" presStyleCnt="8">
        <dgm:presLayoutVars>
          <dgm:chMax val="1"/>
          <dgm:chPref val="1"/>
        </dgm:presLayoutVars>
      </dgm:prSet>
      <dgm:spPr/>
    </dgm:pt>
  </dgm:ptLst>
  <dgm:cxnLst>
    <dgm:cxn modelId="{5E709618-4156-4DD3-B092-7B97D84A88A8}" type="presOf" srcId="{3EEEDD9C-34BF-4E23-A749-568EBCA4AD01}" destId="{79244766-2674-4086-A86C-A6C7D9C45F06}" srcOrd="0" destOrd="0" presId="urn:microsoft.com/office/officeart/2018/2/layout/IconCircleList"/>
    <dgm:cxn modelId="{A1A50F30-38B1-42EC-91CD-FD97A0FFDBD9}" srcId="{EBCD45F2-D83B-4FF9-8761-3AD07FA3E177}" destId="{C50245A5-1582-420B-8F25-5E8BB8E27D43}" srcOrd="3" destOrd="0" parTransId="{D03C88E6-B3D2-4B43-86F8-176905DB3588}" sibTransId="{6AEF3761-547B-465D-9A20-2246DECFD54F}"/>
    <dgm:cxn modelId="{AAB84336-DAEF-4120-AECE-30645FA85C28}" type="presOf" srcId="{C50245A5-1582-420B-8F25-5E8BB8E27D43}" destId="{06EB54E0-A2E6-44E9-9755-EFD0D1B30000}" srcOrd="0" destOrd="0" presId="urn:microsoft.com/office/officeart/2018/2/layout/IconCircleList"/>
    <dgm:cxn modelId="{2BC2DC3F-7B23-49D9-9A8C-C44B841B5C47}" type="presOf" srcId="{F27FEF4D-1DB1-48A9-8462-F0A325390CFF}" destId="{0DC518BC-573D-414D-A46C-9CBE9A3B9B86}" srcOrd="0" destOrd="0" presId="urn:microsoft.com/office/officeart/2018/2/layout/IconCircleList"/>
    <dgm:cxn modelId="{5BE0FD4B-DCBF-481A-B17F-676566A3F443}" srcId="{EBCD45F2-D83B-4FF9-8761-3AD07FA3E177}" destId="{3F0E2608-B621-43CA-B179-609ADB9EF3E7}" srcOrd="1" destOrd="0" parTransId="{5DFB4B50-4BCF-4FD6-9D66-11299252F401}" sibTransId="{69E42F28-FD90-4F95-97C0-2F506D100CA7}"/>
    <dgm:cxn modelId="{FBDB796C-8C49-40B2-9563-3BF9B5738FF6}" type="presOf" srcId="{F6310E6D-514E-455E-B9B8-84A6D4F39F5B}" destId="{54BC8DBB-618F-4CDD-A954-934917BF3630}" srcOrd="0" destOrd="0" presId="urn:microsoft.com/office/officeart/2018/2/layout/IconCircleList"/>
    <dgm:cxn modelId="{6B15B751-9D57-44C7-9FEE-DA0917AA7BEC}" type="presOf" srcId="{3F0E2608-B621-43CA-B179-609ADB9EF3E7}" destId="{9DEC100E-CA29-49FE-8CFD-8FE09599333D}" srcOrd="0" destOrd="0" presId="urn:microsoft.com/office/officeart/2018/2/layout/IconCircleList"/>
    <dgm:cxn modelId="{D338E077-6E04-49F1-815A-930CAB9008BD}" type="presOf" srcId="{6AEF3761-547B-465D-9A20-2246DECFD54F}" destId="{0FDF871A-4BE1-4938-A100-D38A632AC3FD}" srcOrd="0" destOrd="0" presId="urn:microsoft.com/office/officeart/2018/2/layout/IconCircleList"/>
    <dgm:cxn modelId="{988CB77C-20FD-4858-AB50-B8F21621A12F}" srcId="{EBCD45F2-D83B-4FF9-8761-3AD07FA3E177}" destId="{4FEE8C07-93E7-438E-8BF3-BC78285B20EF}" srcOrd="5" destOrd="0" parTransId="{776B23ED-F2A4-4BCB-B19D-7974646E2ECC}" sibTransId="{B0CFE8F7-9EA4-4211-B8D8-2C2EF28D7282}"/>
    <dgm:cxn modelId="{674EF286-0AB7-4B39-A28A-135B87E52314}" type="presOf" srcId="{EBCD45F2-D83B-4FF9-8761-3AD07FA3E177}" destId="{DAE1A896-FA8A-4DA4-B475-990F9CD7B051}" srcOrd="0" destOrd="0" presId="urn:microsoft.com/office/officeart/2018/2/layout/IconCircleList"/>
    <dgm:cxn modelId="{4ACBCD8A-BBFE-4909-9097-9BB6883FEBDB}" type="presOf" srcId="{41E26861-766C-44A5-8FCF-0445A1027079}" destId="{6FF2174B-1624-4184-A325-AB6F7B3A0023}" srcOrd="0" destOrd="0" presId="urn:microsoft.com/office/officeart/2018/2/layout/IconCircleList"/>
    <dgm:cxn modelId="{3A946897-60A6-4E7D-8366-68387DB2C358}" type="presOf" srcId="{C3A5D996-1C14-4C65-9C8B-B96ABFEBEB08}" destId="{E53322CD-2567-4E36-BAD6-15A63E3FCFAE}" srcOrd="0" destOrd="0" presId="urn:microsoft.com/office/officeart/2018/2/layout/IconCircleList"/>
    <dgm:cxn modelId="{7B710999-F9D2-4DE8-99D0-631177FFD7B9}" type="presOf" srcId="{69E42F28-FD90-4F95-97C0-2F506D100CA7}" destId="{EDA711F7-DB33-4027-95BE-0580C027E0ED}" srcOrd="0" destOrd="0" presId="urn:microsoft.com/office/officeart/2018/2/layout/IconCircleList"/>
    <dgm:cxn modelId="{F4993D9F-D011-4846-BF14-8E3C641B8B78}" srcId="{EBCD45F2-D83B-4FF9-8761-3AD07FA3E177}" destId="{4C640BFE-9337-468D-B702-22C07ACBA14F}" srcOrd="6" destOrd="0" parTransId="{6D5B4EFE-24FF-4C55-8CC1-1B059BDE37C2}" sibTransId="{F6310E6D-514E-455E-B9B8-84A6D4F39F5B}"/>
    <dgm:cxn modelId="{3B22E1BB-3476-4528-B59E-E99B41471517}" srcId="{EBCD45F2-D83B-4FF9-8761-3AD07FA3E177}" destId="{598B4F4B-2200-4C7F-B802-39B9524D7F6C}" srcOrd="4" destOrd="0" parTransId="{1719115E-CC50-44C9-A160-D19F768766F6}" sibTransId="{41E26861-766C-44A5-8FCF-0445A1027079}"/>
    <dgm:cxn modelId="{724398C6-A3CE-4FDC-A7D7-EA0404A62DCB}" srcId="{EBCD45F2-D83B-4FF9-8761-3AD07FA3E177}" destId="{DB4F14B2-658A-49E1-B50E-F34C454F187C}" srcOrd="0" destOrd="0" parTransId="{3B6EE7E0-F7C4-42AE-A789-36A21ECB39D9}" sibTransId="{3EEEDD9C-34BF-4E23-A749-568EBCA4AD01}"/>
    <dgm:cxn modelId="{00E5ABCE-A702-40FB-8C82-5478B627A923}" type="presOf" srcId="{B0CFE8F7-9EA4-4211-B8D8-2C2EF28D7282}" destId="{6E383EE0-30F2-4062-954F-551CFC322B36}" srcOrd="0" destOrd="0" presId="urn:microsoft.com/office/officeart/2018/2/layout/IconCircleList"/>
    <dgm:cxn modelId="{935DF5E2-39B1-408A-83A6-2CCF6D524540}" type="presOf" srcId="{4FEE8C07-93E7-438E-8BF3-BC78285B20EF}" destId="{EA0B791D-1C5E-44F9-8993-0BDFE595CF84}" srcOrd="0" destOrd="0" presId="urn:microsoft.com/office/officeart/2018/2/layout/IconCircleList"/>
    <dgm:cxn modelId="{F84CA1E5-F25B-4FE9-9FE1-830646755DFA}" type="presOf" srcId="{4C640BFE-9337-468D-B702-22C07ACBA14F}" destId="{B6E0A673-CB24-431D-A120-45094BEB55FA}" srcOrd="0" destOrd="0" presId="urn:microsoft.com/office/officeart/2018/2/layout/IconCircleList"/>
    <dgm:cxn modelId="{A90B2AE7-1F5E-489F-B8E4-FD9EA1E571BA}" srcId="{EBCD45F2-D83B-4FF9-8761-3AD07FA3E177}" destId="{F27FEF4D-1DB1-48A9-8462-F0A325390CFF}" srcOrd="2" destOrd="0" parTransId="{A04F6936-C57D-46C0-BA03-2BBF0800B359}" sibTransId="{00328B35-BE69-437D-82D5-A3EF6D22AC1D}"/>
    <dgm:cxn modelId="{F610CFE8-B373-496B-8184-1092B261DB37}" type="presOf" srcId="{00328B35-BE69-437D-82D5-A3EF6D22AC1D}" destId="{AAF72037-E073-4F54-BC8A-590045FAE741}" srcOrd="0" destOrd="0" presId="urn:microsoft.com/office/officeart/2018/2/layout/IconCircleList"/>
    <dgm:cxn modelId="{556A0FEB-E235-4603-8036-C0E4EEF59B67}" srcId="{EBCD45F2-D83B-4FF9-8761-3AD07FA3E177}" destId="{C3A5D996-1C14-4C65-9C8B-B96ABFEBEB08}" srcOrd="7" destOrd="0" parTransId="{A496BE72-D43F-492D-92FF-A8B45FE932AA}" sibTransId="{A36D2559-B090-4948-85BB-62C3D68D601E}"/>
    <dgm:cxn modelId="{D89B17F2-C1DC-4EFA-9B4B-E475B115338B}" type="presOf" srcId="{598B4F4B-2200-4C7F-B802-39B9524D7F6C}" destId="{7724A715-2D90-4D32-AF34-2AEAA455B887}" srcOrd="0" destOrd="0" presId="urn:microsoft.com/office/officeart/2018/2/layout/IconCircleList"/>
    <dgm:cxn modelId="{4E81CEF3-CB17-46F6-ADC5-A85080D3D7A8}" type="presOf" srcId="{DB4F14B2-658A-49E1-B50E-F34C454F187C}" destId="{D4439164-B25D-4E69-B4EC-6DEB93AD85E7}" srcOrd="0" destOrd="0" presId="urn:microsoft.com/office/officeart/2018/2/layout/IconCircleList"/>
    <dgm:cxn modelId="{E2B489A5-6955-4013-91A5-4110AC27D55C}" type="presParOf" srcId="{DAE1A896-FA8A-4DA4-B475-990F9CD7B051}" destId="{2977F202-5D34-443F-94EB-5EF784F508B9}" srcOrd="0" destOrd="0" presId="urn:microsoft.com/office/officeart/2018/2/layout/IconCircleList"/>
    <dgm:cxn modelId="{2A09FE7A-711D-47AA-BE75-E5042B762CC6}" type="presParOf" srcId="{2977F202-5D34-443F-94EB-5EF784F508B9}" destId="{F8C9AF85-D46C-41B7-B2C8-BDE74B0BE7FB}" srcOrd="0" destOrd="0" presId="urn:microsoft.com/office/officeart/2018/2/layout/IconCircleList"/>
    <dgm:cxn modelId="{179EA7A4-B110-4F2D-A6D8-1152E0B70B04}" type="presParOf" srcId="{F8C9AF85-D46C-41B7-B2C8-BDE74B0BE7FB}" destId="{01768823-A21C-4075-B875-B2F58973E9F6}" srcOrd="0" destOrd="0" presId="urn:microsoft.com/office/officeart/2018/2/layout/IconCircleList"/>
    <dgm:cxn modelId="{92ED819F-3497-4AF0-AE01-50438CF62150}" type="presParOf" srcId="{F8C9AF85-D46C-41B7-B2C8-BDE74B0BE7FB}" destId="{98BC8602-89B5-4A8E-987D-10D7A962390E}" srcOrd="1" destOrd="0" presId="urn:microsoft.com/office/officeart/2018/2/layout/IconCircleList"/>
    <dgm:cxn modelId="{F56E4990-6681-4B5E-9C2B-E9E51EAE6F1C}" type="presParOf" srcId="{F8C9AF85-D46C-41B7-B2C8-BDE74B0BE7FB}" destId="{6990B227-94D7-440B-824F-1A6CFEC876DC}" srcOrd="2" destOrd="0" presId="urn:microsoft.com/office/officeart/2018/2/layout/IconCircleList"/>
    <dgm:cxn modelId="{0150F5E2-6658-4068-808D-258B3F0037F3}" type="presParOf" srcId="{F8C9AF85-D46C-41B7-B2C8-BDE74B0BE7FB}" destId="{D4439164-B25D-4E69-B4EC-6DEB93AD85E7}" srcOrd="3" destOrd="0" presId="urn:microsoft.com/office/officeart/2018/2/layout/IconCircleList"/>
    <dgm:cxn modelId="{6C27212E-065D-449F-8CB0-0C7771BCC906}" type="presParOf" srcId="{2977F202-5D34-443F-94EB-5EF784F508B9}" destId="{79244766-2674-4086-A86C-A6C7D9C45F06}" srcOrd="1" destOrd="0" presId="urn:microsoft.com/office/officeart/2018/2/layout/IconCircleList"/>
    <dgm:cxn modelId="{4CF80DCD-D9A9-479A-AA71-866E8183D64F}" type="presParOf" srcId="{2977F202-5D34-443F-94EB-5EF784F508B9}" destId="{9D5D84AB-47CD-43C6-9B5B-5CF302A9A910}" srcOrd="2" destOrd="0" presId="urn:microsoft.com/office/officeart/2018/2/layout/IconCircleList"/>
    <dgm:cxn modelId="{B171B7CA-DEE5-46D0-89A4-77B2F4496BC3}" type="presParOf" srcId="{9D5D84AB-47CD-43C6-9B5B-5CF302A9A910}" destId="{FE1A940D-111E-4312-8594-0F3ACCAB5B04}" srcOrd="0" destOrd="0" presId="urn:microsoft.com/office/officeart/2018/2/layout/IconCircleList"/>
    <dgm:cxn modelId="{55026D31-BB02-484F-B85A-80E7EFE07A2B}" type="presParOf" srcId="{9D5D84AB-47CD-43C6-9B5B-5CF302A9A910}" destId="{D16E84DB-AFA6-4354-AC5A-9C1DFB54D98C}" srcOrd="1" destOrd="0" presId="urn:microsoft.com/office/officeart/2018/2/layout/IconCircleList"/>
    <dgm:cxn modelId="{B1ACB67B-7D73-4941-9317-CFC7B8821AF0}" type="presParOf" srcId="{9D5D84AB-47CD-43C6-9B5B-5CF302A9A910}" destId="{8D3F0513-DDBD-4DB9-8BB8-29756DDC7A2A}" srcOrd="2" destOrd="0" presId="urn:microsoft.com/office/officeart/2018/2/layout/IconCircleList"/>
    <dgm:cxn modelId="{FDA23175-247B-44E2-A95C-AEA5777EC31E}" type="presParOf" srcId="{9D5D84AB-47CD-43C6-9B5B-5CF302A9A910}" destId="{9DEC100E-CA29-49FE-8CFD-8FE09599333D}" srcOrd="3" destOrd="0" presId="urn:microsoft.com/office/officeart/2018/2/layout/IconCircleList"/>
    <dgm:cxn modelId="{AFE67EA6-9932-4CCD-900F-DF009A1B2168}" type="presParOf" srcId="{2977F202-5D34-443F-94EB-5EF784F508B9}" destId="{EDA711F7-DB33-4027-95BE-0580C027E0ED}" srcOrd="3" destOrd="0" presId="urn:microsoft.com/office/officeart/2018/2/layout/IconCircleList"/>
    <dgm:cxn modelId="{2A79A47E-D6B8-4066-BF96-AACB16F67BED}" type="presParOf" srcId="{2977F202-5D34-443F-94EB-5EF784F508B9}" destId="{22E8FC1B-D3BE-4E43-BCB4-D8CCC1BA4443}" srcOrd="4" destOrd="0" presId="urn:microsoft.com/office/officeart/2018/2/layout/IconCircleList"/>
    <dgm:cxn modelId="{C92EBCE7-9A6F-49BA-A6A8-F0942A4F2544}" type="presParOf" srcId="{22E8FC1B-D3BE-4E43-BCB4-D8CCC1BA4443}" destId="{7AFE0C54-2955-4327-AF06-0C877DF071C6}" srcOrd="0" destOrd="0" presId="urn:microsoft.com/office/officeart/2018/2/layout/IconCircleList"/>
    <dgm:cxn modelId="{6F911A0A-12D9-4D12-88FE-F9FAF7BEE492}" type="presParOf" srcId="{22E8FC1B-D3BE-4E43-BCB4-D8CCC1BA4443}" destId="{EB154D27-B39A-457E-BF55-A6689FD26AFC}" srcOrd="1" destOrd="0" presId="urn:microsoft.com/office/officeart/2018/2/layout/IconCircleList"/>
    <dgm:cxn modelId="{F38546E3-63AF-4ADC-96BA-370DEAB03E82}" type="presParOf" srcId="{22E8FC1B-D3BE-4E43-BCB4-D8CCC1BA4443}" destId="{37855A8C-F7B6-455F-9E65-3C8BE923D8D2}" srcOrd="2" destOrd="0" presId="urn:microsoft.com/office/officeart/2018/2/layout/IconCircleList"/>
    <dgm:cxn modelId="{CAF62317-3115-4C58-9B87-9ABB86922F7D}" type="presParOf" srcId="{22E8FC1B-D3BE-4E43-BCB4-D8CCC1BA4443}" destId="{0DC518BC-573D-414D-A46C-9CBE9A3B9B86}" srcOrd="3" destOrd="0" presId="urn:microsoft.com/office/officeart/2018/2/layout/IconCircleList"/>
    <dgm:cxn modelId="{4E4D8AB5-54DA-4A6E-BF1F-E3A9A76D24BF}" type="presParOf" srcId="{2977F202-5D34-443F-94EB-5EF784F508B9}" destId="{AAF72037-E073-4F54-BC8A-590045FAE741}" srcOrd="5" destOrd="0" presId="urn:microsoft.com/office/officeart/2018/2/layout/IconCircleList"/>
    <dgm:cxn modelId="{44B1EF15-5C1E-4305-B48B-DB35C77325FD}" type="presParOf" srcId="{2977F202-5D34-443F-94EB-5EF784F508B9}" destId="{85502679-FBFD-439B-9FB7-5702F6A76721}" srcOrd="6" destOrd="0" presId="urn:microsoft.com/office/officeart/2018/2/layout/IconCircleList"/>
    <dgm:cxn modelId="{68C72E7C-C6D9-4487-9D08-03D21A05CA8F}" type="presParOf" srcId="{85502679-FBFD-439B-9FB7-5702F6A76721}" destId="{4DF6EC51-5268-4E2B-B239-B204C05E69E3}" srcOrd="0" destOrd="0" presId="urn:microsoft.com/office/officeart/2018/2/layout/IconCircleList"/>
    <dgm:cxn modelId="{D02FD8E8-89C4-440C-BF35-DF2249F92210}" type="presParOf" srcId="{85502679-FBFD-439B-9FB7-5702F6A76721}" destId="{590186B9-3D4F-4932-87B0-AD6B527C2288}" srcOrd="1" destOrd="0" presId="urn:microsoft.com/office/officeart/2018/2/layout/IconCircleList"/>
    <dgm:cxn modelId="{3E2AC955-4089-4A47-9463-A460E19BA8F6}" type="presParOf" srcId="{85502679-FBFD-439B-9FB7-5702F6A76721}" destId="{7D342FEA-1A4B-48F8-B25E-9BF973452A9D}" srcOrd="2" destOrd="0" presId="urn:microsoft.com/office/officeart/2018/2/layout/IconCircleList"/>
    <dgm:cxn modelId="{A9BD573D-CBF6-49A3-A0FD-17CFFC9C3410}" type="presParOf" srcId="{85502679-FBFD-439B-9FB7-5702F6A76721}" destId="{06EB54E0-A2E6-44E9-9755-EFD0D1B30000}" srcOrd="3" destOrd="0" presId="urn:microsoft.com/office/officeart/2018/2/layout/IconCircleList"/>
    <dgm:cxn modelId="{EFDA5AFD-5ED9-4D04-A31E-E7F294F600A8}" type="presParOf" srcId="{2977F202-5D34-443F-94EB-5EF784F508B9}" destId="{0FDF871A-4BE1-4938-A100-D38A632AC3FD}" srcOrd="7" destOrd="0" presId="urn:microsoft.com/office/officeart/2018/2/layout/IconCircleList"/>
    <dgm:cxn modelId="{9C443BF0-DCEA-4A81-A7DE-ADAE81B6542B}" type="presParOf" srcId="{2977F202-5D34-443F-94EB-5EF784F508B9}" destId="{6F851DB4-CBB4-401C-94A4-F3E13C18E257}" srcOrd="8" destOrd="0" presId="urn:microsoft.com/office/officeart/2018/2/layout/IconCircleList"/>
    <dgm:cxn modelId="{5A3ADA7C-7A2F-4020-A232-73710DEEBF4D}" type="presParOf" srcId="{6F851DB4-CBB4-401C-94A4-F3E13C18E257}" destId="{A0A97543-40BA-4E0C-B66D-5AC91211AAA1}" srcOrd="0" destOrd="0" presId="urn:microsoft.com/office/officeart/2018/2/layout/IconCircleList"/>
    <dgm:cxn modelId="{7B4AC8E2-E184-417D-9113-DBB25CCEB0A1}" type="presParOf" srcId="{6F851DB4-CBB4-401C-94A4-F3E13C18E257}" destId="{995B530F-F9B8-42BA-ACA7-EAB5711ECAF9}" srcOrd="1" destOrd="0" presId="urn:microsoft.com/office/officeart/2018/2/layout/IconCircleList"/>
    <dgm:cxn modelId="{9350B2C7-09AE-41E0-AB36-DE853F024926}" type="presParOf" srcId="{6F851DB4-CBB4-401C-94A4-F3E13C18E257}" destId="{3DD20F87-23F6-41F5-84C1-BA45DF115340}" srcOrd="2" destOrd="0" presId="urn:microsoft.com/office/officeart/2018/2/layout/IconCircleList"/>
    <dgm:cxn modelId="{EFA7F2FD-F95C-4691-81D9-1AC613E107D6}" type="presParOf" srcId="{6F851DB4-CBB4-401C-94A4-F3E13C18E257}" destId="{7724A715-2D90-4D32-AF34-2AEAA455B887}" srcOrd="3" destOrd="0" presId="urn:microsoft.com/office/officeart/2018/2/layout/IconCircleList"/>
    <dgm:cxn modelId="{10B5776F-E2C8-42B8-A3EF-969EAC4B90E8}" type="presParOf" srcId="{2977F202-5D34-443F-94EB-5EF784F508B9}" destId="{6FF2174B-1624-4184-A325-AB6F7B3A0023}" srcOrd="9" destOrd="0" presId="urn:microsoft.com/office/officeart/2018/2/layout/IconCircleList"/>
    <dgm:cxn modelId="{A00C9171-AED5-4EBC-893D-9F0E0CF4AD22}" type="presParOf" srcId="{2977F202-5D34-443F-94EB-5EF784F508B9}" destId="{78DBFF58-DA6F-45F1-8712-4C95598AE42B}" srcOrd="10" destOrd="0" presId="urn:microsoft.com/office/officeart/2018/2/layout/IconCircleList"/>
    <dgm:cxn modelId="{D5DB11B1-82AA-444A-8B33-504AD36C6E02}" type="presParOf" srcId="{78DBFF58-DA6F-45F1-8712-4C95598AE42B}" destId="{10CA3CD0-C227-4EA9-A9C2-2F9FF895658B}" srcOrd="0" destOrd="0" presId="urn:microsoft.com/office/officeart/2018/2/layout/IconCircleList"/>
    <dgm:cxn modelId="{E17B5C49-8B1E-45F1-A97E-1175A1777234}" type="presParOf" srcId="{78DBFF58-DA6F-45F1-8712-4C95598AE42B}" destId="{CB8C63E6-3ACD-4FA3-9C76-ACC7487F0448}" srcOrd="1" destOrd="0" presId="urn:microsoft.com/office/officeart/2018/2/layout/IconCircleList"/>
    <dgm:cxn modelId="{B040D2C6-A37A-4A5A-8D4F-4062DF9981F9}" type="presParOf" srcId="{78DBFF58-DA6F-45F1-8712-4C95598AE42B}" destId="{800E0B4C-D89E-40DC-B80C-1D2F1580D458}" srcOrd="2" destOrd="0" presId="urn:microsoft.com/office/officeart/2018/2/layout/IconCircleList"/>
    <dgm:cxn modelId="{68795A6E-03F9-481C-B370-A2A4DC57B096}" type="presParOf" srcId="{78DBFF58-DA6F-45F1-8712-4C95598AE42B}" destId="{EA0B791D-1C5E-44F9-8993-0BDFE595CF84}" srcOrd="3" destOrd="0" presId="urn:microsoft.com/office/officeart/2018/2/layout/IconCircleList"/>
    <dgm:cxn modelId="{90A33DF2-6846-4823-AD21-A49FC4CF0FC6}" type="presParOf" srcId="{2977F202-5D34-443F-94EB-5EF784F508B9}" destId="{6E383EE0-30F2-4062-954F-551CFC322B36}" srcOrd="11" destOrd="0" presId="urn:microsoft.com/office/officeart/2018/2/layout/IconCircleList"/>
    <dgm:cxn modelId="{D10B68AE-B747-48B0-B827-298E641CEE67}" type="presParOf" srcId="{2977F202-5D34-443F-94EB-5EF784F508B9}" destId="{D0D302D1-B436-4BE4-9BD7-BB5693C205E3}" srcOrd="12" destOrd="0" presId="urn:microsoft.com/office/officeart/2018/2/layout/IconCircleList"/>
    <dgm:cxn modelId="{FA44E4F7-6B8D-4696-928C-55667663DCAE}" type="presParOf" srcId="{D0D302D1-B436-4BE4-9BD7-BB5693C205E3}" destId="{F083F3A0-BAAD-4E8B-A820-1D5FF1CA1D91}" srcOrd="0" destOrd="0" presId="urn:microsoft.com/office/officeart/2018/2/layout/IconCircleList"/>
    <dgm:cxn modelId="{BA89EC57-01D0-476F-9018-19917D665EC6}" type="presParOf" srcId="{D0D302D1-B436-4BE4-9BD7-BB5693C205E3}" destId="{23FA1301-3495-4182-860F-179618D430BB}" srcOrd="1" destOrd="0" presId="urn:microsoft.com/office/officeart/2018/2/layout/IconCircleList"/>
    <dgm:cxn modelId="{1C766D6B-F251-4D81-98B4-77DBF02D01CC}" type="presParOf" srcId="{D0D302D1-B436-4BE4-9BD7-BB5693C205E3}" destId="{795D79F3-F3F9-45D3-A5C1-B38139606460}" srcOrd="2" destOrd="0" presId="urn:microsoft.com/office/officeart/2018/2/layout/IconCircleList"/>
    <dgm:cxn modelId="{33B6F674-0F8B-408C-A657-0FCADB110712}" type="presParOf" srcId="{D0D302D1-B436-4BE4-9BD7-BB5693C205E3}" destId="{B6E0A673-CB24-431D-A120-45094BEB55FA}" srcOrd="3" destOrd="0" presId="urn:microsoft.com/office/officeart/2018/2/layout/IconCircleList"/>
    <dgm:cxn modelId="{0578523A-11E1-4FCC-9C91-7A5E73CD8008}" type="presParOf" srcId="{2977F202-5D34-443F-94EB-5EF784F508B9}" destId="{54BC8DBB-618F-4CDD-A954-934917BF3630}" srcOrd="13" destOrd="0" presId="urn:microsoft.com/office/officeart/2018/2/layout/IconCircleList"/>
    <dgm:cxn modelId="{1A45C1A9-EE39-49EA-95A7-C41EFB7DDC0D}" type="presParOf" srcId="{2977F202-5D34-443F-94EB-5EF784F508B9}" destId="{604CB4AB-FEA8-4CB0-9CE7-2B09861F8724}" srcOrd="14" destOrd="0" presId="urn:microsoft.com/office/officeart/2018/2/layout/IconCircleList"/>
    <dgm:cxn modelId="{6AE7E8FA-FADE-4CFC-A159-01034FB9416D}" type="presParOf" srcId="{604CB4AB-FEA8-4CB0-9CE7-2B09861F8724}" destId="{D119A038-245E-4B10-BA2B-6D87AC1EF4E8}" srcOrd="0" destOrd="0" presId="urn:microsoft.com/office/officeart/2018/2/layout/IconCircleList"/>
    <dgm:cxn modelId="{BB9F64DE-0091-4365-B281-170CB520C0A4}" type="presParOf" srcId="{604CB4AB-FEA8-4CB0-9CE7-2B09861F8724}" destId="{6E2F7744-1223-4E7B-982B-EEA6882F5777}" srcOrd="1" destOrd="0" presId="urn:microsoft.com/office/officeart/2018/2/layout/IconCircleList"/>
    <dgm:cxn modelId="{70BB13B4-A1FD-4FE4-A89B-3DCBE1B679CE}" type="presParOf" srcId="{604CB4AB-FEA8-4CB0-9CE7-2B09861F8724}" destId="{A3D5FE3A-5B6D-45FA-B053-D6AC7AB7C01F}" srcOrd="2" destOrd="0" presId="urn:microsoft.com/office/officeart/2018/2/layout/IconCircleList"/>
    <dgm:cxn modelId="{08D9ED29-4941-4E3C-9D92-F961E0E1FF27}" type="presParOf" srcId="{604CB4AB-FEA8-4CB0-9CE7-2B09861F8724}" destId="{E53322CD-2567-4E36-BAD6-15A63E3FCFA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82BE1-09D8-450F-9342-92F6085E0F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C6FBEC2-FCF8-4490-944B-B78D5417B88F}">
      <dgm:prSet/>
      <dgm:spPr/>
      <dgm:t>
        <a:bodyPr/>
        <a:lstStyle/>
        <a:p>
          <a:r>
            <a:rPr lang="en-US" dirty="0"/>
            <a:t>Policy merger of AD 85 and AD 91 with broadening of harassment definition and change in jurisdictional parameters</a:t>
          </a:r>
        </a:p>
      </dgm:t>
    </dgm:pt>
    <dgm:pt modelId="{45A989AF-5386-4609-9C34-BD0E6E090FCE}" type="parTrans" cxnId="{7B65BF17-7C2B-4C5C-81F2-07C770EF11ED}">
      <dgm:prSet/>
      <dgm:spPr/>
      <dgm:t>
        <a:bodyPr/>
        <a:lstStyle/>
        <a:p>
          <a:endParaRPr lang="en-US"/>
        </a:p>
      </dgm:t>
    </dgm:pt>
    <dgm:pt modelId="{09482B83-8C73-4B38-A445-4CCC93C1FA8D}" type="sibTrans" cxnId="{7B65BF17-7C2B-4C5C-81F2-07C770EF11ED}">
      <dgm:prSet/>
      <dgm:spPr/>
      <dgm:t>
        <a:bodyPr/>
        <a:lstStyle/>
        <a:p>
          <a:endParaRPr lang="en-US"/>
        </a:p>
      </dgm:t>
    </dgm:pt>
    <dgm:pt modelId="{0EBE69F7-5BA8-4E39-9D05-FA883266FD17}">
      <dgm:prSet/>
      <dgm:spPr/>
      <dgm:t>
        <a:bodyPr/>
        <a:lstStyle/>
        <a:p>
          <a:r>
            <a:rPr lang="en-US"/>
            <a:t>Hearing availability for all misconduct cases (with some projected alternatives depending on the case)</a:t>
          </a:r>
        </a:p>
      </dgm:t>
    </dgm:pt>
    <dgm:pt modelId="{9C7BA7B8-0D5D-4E39-8912-BBFAC2E6FB83}" type="parTrans" cxnId="{B56B45E3-3AF2-478F-9AED-EBEFAD8F23F6}">
      <dgm:prSet/>
      <dgm:spPr/>
      <dgm:t>
        <a:bodyPr/>
        <a:lstStyle/>
        <a:p>
          <a:endParaRPr lang="en-US"/>
        </a:p>
      </dgm:t>
    </dgm:pt>
    <dgm:pt modelId="{606BCBDE-1081-47F8-A188-C14CC54F00FC}" type="sibTrans" cxnId="{B56B45E3-3AF2-478F-9AED-EBEFAD8F23F6}">
      <dgm:prSet/>
      <dgm:spPr/>
      <dgm:t>
        <a:bodyPr/>
        <a:lstStyle/>
        <a:p>
          <a:endParaRPr lang="en-US"/>
        </a:p>
      </dgm:t>
    </dgm:pt>
    <dgm:pt modelId="{71B10C05-7685-4503-AED1-279EB2B4C75D}">
      <dgm:prSet/>
      <dgm:spPr/>
      <dgm:t>
        <a:bodyPr/>
        <a:lstStyle/>
        <a:p>
          <a:r>
            <a:rPr lang="en-US"/>
            <a:t>Increased focus on pregnancy-related protection</a:t>
          </a:r>
        </a:p>
      </dgm:t>
    </dgm:pt>
    <dgm:pt modelId="{FDEB2026-F079-45AF-99B8-7B4339DEFCDA}" type="parTrans" cxnId="{EE126213-9A1C-46FC-A5FF-6A3928D258E5}">
      <dgm:prSet/>
      <dgm:spPr/>
      <dgm:t>
        <a:bodyPr/>
        <a:lstStyle/>
        <a:p>
          <a:endParaRPr lang="en-US"/>
        </a:p>
      </dgm:t>
    </dgm:pt>
    <dgm:pt modelId="{09EADD3A-A875-483A-876E-7DA91E950C12}" type="sibTrans" cxnId="{EE126213-9A1C-46FC-A5FF-6A3928D258E5}">
      <dgm:prSet/>
      <dgm:spPr/>
      <dgm:t>
        <a:bodyPr/>
        <a:lstStyle/>
        <a:p>
          <a:endParaRPr lang="en-US"/>
        </a:p>
      </dgm:t>
    </dgm:pt>
    <dgm:pt modelId="{DDB709C8-B1BF-48E3-ABB5-F3DBAE34F116}">
      <dgm:prSet/>
      <dgm:spPr/>
      <dgm:t>
        <a:bodyPr/>
        <a:lstStyle/>
        <a:p>
          <a:r>
            <a:rPr lang="en-US"/>
            <a:t>Memorialization of protections related to gender identity and sexual orientation</a:t>
          </a:r>
        </a:p>
      </dgm:t>
    </dgm:pt>
    <dgm:pt modelId="{DCC2B156-4BE7-408C-933C-7D3268632522}" type="parTrans" cxnId="{53D60254-4F77-4BC1-8E9E-27EBFB629B5F}">
      <dgm:prSet/>
      <dgm:spPr/>
      <dgm:t>
        <a:bodyPr/>
        <a:lstStyle/>
        <a:p>
          <a:endParaRPr lang="en-US"/>
        </a:p>
      </dgm:t>
    </dgm:pt>
    <dgm:pt modelId="{990C2876-6228-4A7B-A1D8-2622BF70E9F3}" type="sibTrans" cxnId="{53D60254-4F77-4BC1-8E9E-27EBFB629B5F}">
      <dgm:prSet/>
      <dgm:spPr/>
      <dgm:t>
        <a:bodyPr/>
        <a:lstStyle/>
        <a:p>
          <a:endParaRPr lang="en-US"/>
        </a:p>
      </dgm:t>
    </dgm:pt>
    <dgm:pt modelId="{5D9DA46F-3407-4ECC-96E3-1AF44430EA6A}">
      <dgm:prSet/>
      <dgm:spPr/>
      <dgm:t>
        <a:bodyPr/>
        <a:lstStyle/>
        <a:p>
          <a:r>
            <a:rPr lang="en-US"/>
            <a:t>Potential broadening of reporting requirements</a:t>
          </a:r>
        </a:p>
      </dgm:t>
    </dgm:pt>
    <dgm:pt modelId="{84D4F48F-1BB2-4B80-9AEB-83BBEA30E25B}" type="parTrans" cxnId="{FD385B42-4C3C-4A0E-8E2A-43D415244818}">
      <dgm:prSet/>
      <dgm:spPr/>
      <dgm:t>
        <a:bodyPr/>
        <a:lstStyle/>
        <a:p>
          <a:endParaRPr lang="en-US"/>
        </a:p>
      </dgm:t>
    </dgm:pt>
    <dgm:pt modelId="{C5EE02ED-234A-42FE-8E3E-3B81D6C662F6}" type="sibTrans" cxnId="{FD385B42-4C3C-4A0E-8E2A-43D415244818}">
      <dgm:prSet/>
      <dgm:spPr/>
      <dgm:t>
        <a:bodyPr/>
        <a:lstStyle/>
        <a:p>
          <a:endParaRPr lang="en-US"/>
        </a:p>
      </dgm:t>
    </dgm:pt>
    <dgm:pt modelId="{82AA758B-4A53-47DB-95B3-CEFE649E9322}" type="pres">
      <dgm:prSet presAssocID="{48E82BE1-09D8-450F-9342-92F6085E0F9E}" presName="vert0" presStyleCnt="0">
        <dgm:presLayoutVars>
          <dgm:dir/>
          <dgm:animOne val="branch"/>
          <dgm:animLvl val="lvl"/>
        </dgm:presLayoutVars>
      </dgm:prSet>
      <dgm:spPr/>
    </dgm:pt>
    <dgm:pt modelId="{FF06AF74-54EC-4441-99C5-182BDB31B37F}" type="pres">
      <dgm:prSet presAssocID="{3C6FBEC2-FCF8-4490-944B-B78D5417B88F}" presName="thickLine" presStyleLbl="alignNode1" presStyleIdx="0" presStyleCnt="5"/>
      <dgm:spPr/>
    </dgm:pt>
    <dgm:pt modelId="{7847E778-C66C-42B1-AED9-FA6A6B4C4D4B}" type="pres">
      <dgm:prSet presAssocID="{3C6FBEC2-FCF8-4490-944B-B78D5417B88F}" presName="horz1" presStyleCnt="0"/>
      <dgm:spPr/>
    </dgm:pt>
    <dgm:pt modelId="{F96D8445-8805-4461-9BCD-9829CAAFAB3C}" type="pres">
      <dgm:prSet presAssocID="{3C6FBEC2-FCF8-4490-944B-B78D5417B88F}" presName="tx1" presStyleLbl="revTx" presStyleIdx="0" presStyleCnt="5"/>
      <dgm:spPr/>
    </dgm:pt>
    <dgm:pt modelId="{B665EB5E-40B3-4B4E-A7F5-0471FCA0B8AE}" type="pres">
      <dgm:prSet presAssocID="{3C6FBEC2-FCF8-4490-944B-B78D5417B88F}" presName="vert1" presStyleCnt="0"/>
      <dgm:spPr/>
    </dgm:pt>
    <dgm:pt modelId="{CCF7D4A3-107E-4062-9757-3215FE7A0D8B}" type="pres">
      <dgm:prSet presAssocID="{0EBE69F7-5BA8-4E39-9D05-FA883266FD17}" presName="thickLine" presStyleLbl="alignNode1" presStyleIdx="1" presStyleCnt="5"/>
      <dgm:spPr/>
    </dgm:pt>
    <dgm:pt modelId="{24E6914C-FDEA-4C0C-B36F-B74DC6D0C6DC}" type="pres">
      <dgm:prSet presAssocID="{0EBE69F7-5BA8-4E39-9D05-FA883266FD17}" presName="horz1" presStyleCnt="0"/>
      <dgm:spPr/>
    </dgm:pt>
    <dgm:pt modelId="{46F05D15-F66E-4071-A13D-5E1A4E085906}" type="pres">
      <dgm:prSet presAssocID="{0EBE69F7-5BA8-4E39-9D05-FA883266FD17}" presName="tx1" presStyleLbl="revTx" presStyleIdx="1" presStyleCnt="5"/>
      <dgm:spPr/>
    </dgm:pt>
    <dgm:pt modelId="{3D1C2AD6-DA13-4527-B1FF-7A8B2BBD096A}" type="pres">
      <dgm:prSet presAssocID="{0EBE69F7-5BA8-4E39-9D05-FA883266FD17}" presName="vert1" presStyleCnt="0"/>
      <dgm:spPr/>
    </dgm:pt>
    <dgm:pt modelId="{CD1254C0-1165-4FC8-BBE0-B74FB84D03C7}" type="pres">
      <dgm:prSet presAssocID="{71B10C05-7685-4503-AED1-279EB2B4C75D}" presName="thickLine" presStyleLbl="alignNode1" presStyleIdx="2" presStyleCnt="5"/>
      <dgm:spPr/>
    </dgm:pt>
    <dgm:pt modelId="{BEEB165E-1881-4147-8147-963E95B25FC6}" type="pres">
      <dgm:prSet presAssocID="{71B10C05-7685-4503-AED1-279EB2B4C75D}" presName="horz1" presStyleCnt="0"/>
      <dgm:spPr/>
    </dgm:pt>
    <dgm:pt modelId="{DFD366CE-ABEF-42D9-84E1-92E14BDC16BA}" type="pres">
      <dgm:prSet presAssocID="{71B10C05-7685-4503-AED1-279EB2B4C75D}" presName="tx1" presStyleLbl="revTx" presStyleIdx="2" presStyleCnt="5"/>
      <dgm:spPr/>
    </dgm:pt>
    <dgm:pt modelId="{A50C6217-AD09-4A12-909B-ABCDFC7D2A32}" type="pres">
      <dgm:prSet presAssocID="{71B10C05-7685-4503-AED1-279EB2B4C75D}" presName="vert1" presStyleCnt="0"/>
      <dgm:spPr/>
    </dgm:pt>
    <dgm:pt modelId="{6D5AE900-047A-4EA3-B105-0D321391AE65}" type="pres">
      <dgm:prSet presAssocID="{DDB709C8-B1BF-48E3-ABB5-F3DBAE34F116}" presName="thickLine" presStyleLbl="alignNode1" presStyleIdx="3" presStyleCnt="5"/>
      <dgm:spPr/>
    </dgm:pt>
    <dgm:pt modelId="{EE2D9F94-6F00-4439-A602-E200244F9476}" type="pres">
      <dgm:prSet presAssocID="{DDB709C8-B1BF-48E3-ABB5-F3DBAE34F116}" presName="horz1" presStyleCnt="0"/>
      <dgm:spPr/>
    </dgm:pt>
    <dgm:pt modelId="{A07A067B-8422-4C00-92BF-98F65060328C}" type="pres">
      <dgm:prSet presAssocID="{DDB709C8-B1BF-48E3-ABB5-F3DBAE34F116}" presName="tx1" presStyleLbl="revTx" presStyleIdx="3" presStyleCnt="5"/>
      <dgm:spPr/>
    </dgm:pt>
    <dgm:pt modelId="{E15E8A3D-554F-4BBD-B9DA-9574BA83ACC9}" type="pres">
      <dgm:prSet presAssocID="{DDB709C8-B1BF-48E3-ABB5-F3DBAE34F116}" presName="vert1" presStyleCnt="0"/>
      <dgm:spPr/>
    </dgm:pt>
    <dgm:pt modelId="{E9291A4B-323F-47CD-88F7-4FE41C92CD64}" type="pres">
      <dgm:prSet presAssocID="{5D9DA46F-3407-4ECC-96E3-1AF44430EA6A}" presName="thickLine" presStyleLbl="alignNode1" presStyleIdx="4" presStyleCnt="5"/>
      <dgm:spPr/>
    </dgm:pt>
    <dgm:pt modelId="{6492732E-4947-4F4F-AB2F-373B1878FE85}" type="pres">
      <dgm:prSet presAssocID="{5D9DA46F-3407-4ECC-96E3-1AF44430EA6A}" presName="horz1" presStyleCnt="0"/>
      <dgm:spPr/>
    </dgm:pt>
    <dgm:pt modelId="{93844715-4AE0-42AD-9846-D8F52BFCFB5B}" type="pres">
      <dgm:prSet presAssocID="{5D9DA46F-3407-4ECC-96E3-1AF44430EA6A}" presName="tx1" presStyleLbl="revTx" presStyleIdx="4" presStyleCnt="5"/>
      <dgm:spPr/>
    </dgm:pt>
    <dgm:pt modelId="{32DE9B53-2746-4492-9CEA-61A9ABE1E33A}" type="pres">
      <dgm:prSet presAssocID="{5D9DA46F-3407-4ECC-96E3-1AF44430EA6A}" presName="vert1" presStyleCnt="0"/>
      <dgm:spPr/>
    </dgm:pt>
  </dgm:ptLst>
  <dgm:cxnLst>
    <dgm:cxn modelId="{EE126213-9A1C-46FC-A5FF-6A3928D258E5}" srcId="{48E82BE1-09D8-450F-9342-92F6085E0F9E}" destId="{71B10C05-7685-4503-AED1-279EB2B4C75D}" srcOrd="2" destOrd="0" parTransId="{FDEB2026-F079-45AF-99B8-7B4339DEFCDA}" sibTransId="{09EADD3A-A875-483A-876E-7DA91E950C12}"/>
    <dgm:cxn modelId="{7B65BF17-7C2B-4C5C-81F2-07C770EF11ED}" srcId="{48E82BE1-09D8-450F-9342-92F6085E0F9E}" destId="{3C6FBEC2-FCF8-4490-944B-B78D5417B88F}" srcOrd="0" destOrd="0" parTransId="{45A989AF-5386-4609-9C34-BD0E6E090FCE}" sibTransId="{09482B83-8C73-4B38-A445-4CCC93C1FA8D}"/>
    <dgm:cxn modelId="{870E521A-39EE-4E4A-AEBE-04E0D14A3BD7}" type="presOf" srcId="{71B10C05-7685-4503-AED1-279EB2B4C75D}" destId="{DFD366CE-ABEF-42D9-84E1-92E14BDC16BA}" srcOrd="0" destOrd="0" presId="urn:microsoft.com/office/officeart/2008/layout/LinedList"/>
    <dgm:cxn modelId="{FD385B42-4C3C-4A0E-8E2A-43D415244818}" srcId="{48E82BE1-09D8-450F-9342-92F6085E0F9E}" destId="{5D9DA46F-3407-4ECC-96E3-1AF44430EA6A}" srcOrd="4" destOrd="0" parTransId="{84D4F48F-1BB2-4B80-9AEB-83BBEA30E25B}" sibTransId="{C5EE02ED-234A-42FE-8E3E-3B81D6C662F6}"/>
    <dgm:cxn modelId="{F0273972-700A-4495-9117-34EFB13DD7A0}" type="presOf" srcId="{5D9DA46F-3407-4ECC-96E3-1AF44430EA6A}" destId="{93844715-4AE0-42AD-9846-D8F52BFCFB5B}" srcOrd="0" destOrd="0" presId="urn:microsoft.com/office/officeart/2008/layout/LinedList"/>
    <dgm:cxn modelId="{53D60254-4F77-4BC1-8E9E-27EBFB629B5F}" srcId="{48E82BE1-09D8-450F-9342-92F6085E0F9E}" destId="{DDB709C8-B1BF-48E3-ABB5-F3DBAE34F116}" srcOrd="3" destOrd="0" parTransId="{DCC2B156-4BE7-408C-933C-7D3268632522}" sibTransId="{990C2876-6228-4A7B-A1D8-2622BF70E9F3}"/>
    <dgm:cxn modelId="{F3908490-9F88-4CF2-AEB1-1E345FC1224F}" type="presOf" srcId="{3C6FBEC2-FCF8-4490-944B-B78D5417B88F}" destId="{F96D8445-8805-4461-9BCD-9829CAAFAB3C}" srcOrd="0" destOrd="0" presId="urn:microsoft.com/office/officeart/2008/layout/LinedList"/>
    <dgm:cxn modelId="{1F4936CD-78AC-426C-B18D-8480798573C5}" type="presOf" srcId="{DDB709C8-B1BF-48E3-ABB5-F3DBAE34F116}" destId="{A07A067B-8422-4C00-92BF-98F65060328C}" srcOrd="0" destOrd="0" presId="urn:microsoft.com/office/officeart/2008/layout/LinedList"/>
    <dgm:cxn modelId="{E08492D1-1CF1-4DF1-95FE-0A848F68ACD6}" type="presOf" srcId="{48E82BE1-09D8-450F-9342-92F6085E0F9E}" destId="{82AA758B-4A53-47DB-95B3-CEFE649E9322}" srcOrd="0" destOrd="0" presId="urn:microsoft.com/office/officeart/2008/layout/LinedList"/>
    <dgm:cxn modelId="{DE9CADD5-63ED-4E53-B03D-9C0F2D84FE67}" type="presOf" srcId="{0EBE69F7-5BA8-4E39-9D05-FA883266FD17}" destId="{46F05D15-F66E-4071-A13D-5E1A4E085906}" srcOrd="0" destOrd="0" presId="urn:microsoft.com/office/officeart/2008/layout/LinedList"/>
    <dgm:cxn modelId="{B56B45E3-3AF2-478F-9AED-EBEFAD8F23F6}" srcId="{48E82BE1-09D8-450F-9342-92F6085E0F9E}" destId="{0EBE69F7-5BA8-4E39-9D05-FA883266FD17}" srcOrd="1" destOrd="0" parTransId="{9C7BA7B8-0D5D-4E39-8912-BBFAC2E6FB83}" sibTransId="{606BCBDE-1081-47F8-A188-C14CC54F00FC}"/>
    <dgm:cxn modelId="{685D1160-2726-4BD1-A9D3-81E08444E27A}" type="presParOf" srcId="{82AA758B-4A53-47DB-95B3-CEFE649E9322}" destId="{FF06AF74-54EC-4441-99C5-182BDB31B37F}" srcOrd="0" destOrd="0" presId="urn:microsoft.com/office/officeart/2008/layout/LinedList"/>
    <dgm:cxn modelId="{906C7919-8275-4109-A3CE-42F3A6348474}" type="presParOf" srcId="{82AA758B-4A53-47DB-95B3-CEFE649E9322}" destId="{7847E778-C66C-42B1-AED9-FA6A6B4C4D4B}" srcOrd="1" destOrd="0" presId="urn:microsoft.com/office/officeart/2008/layout/LinedList"/>
    <dgm:cxn modelId="{D27DDBE3-E57B-42DF-894E-97FD31E14B19}" type="presParOf" srcId="{7847E778-C66C-42B1-AED9-FA6A6B4C4D4B}" destId="{F96D8445-8805-4461-9BCD-9829CAAFAB3C}" srcOrd="0" destOrd="0" presId="urn:microsoft.com/office/officeart/2008/layout/LinedList"/>
    <dgm:cxn modelId="{856B00F6-309C-433E-9AFE-BC08EF2FEC64}" type="presParOf" srcId="{7847E778-C66C-42B1-AED9-FA6A6B4C4D4B}" destId="{B665EB5E-40B3-4B4E-A7F5-0471FCA0B8AE}" srcOrd="1" destOrd="0" presId="urn:microsoft.com/office/officeart/2008/layout/LinedList"/>
    <dgm:cxn modelId="{9FB6DC87-4420-47DA-B84B-D0F4E2569FB2}" type="presParOf" srcId="{82AA758B-4A53-47DB-95B3-CEFE649E9322}" destId="{CCF7D4A3-107E-4062-9757-3215FE7A0D8B}" srcOrd="2" destOrd="0" presId="urn:microsoft.com/office/officeart/2008/layout/LinedList"/>
    <dgm:cxn modelId="{10EBA8C3-1E0D-4D1B-BEFE-F85A7EC18E72}" type="presParOf" srcId="{82AA758B-4A53-47DB-95B3-CEFE649E9322}" destId="{24E6914C-FDEA-4C0C-B36F-B74DC6D0C6DC}" srcOrd="3" destOrd="0" presId="urn:microsoft.com/office/officeart/2008/layout/LinedList"/>
    <dgm:cxn modelId="{6A0D0A54-6A2C-4FAE-A81D-13286E6B77F7}" type="presParOf" srcId="{24E6914C-FDEA-4C0C-B36F-B74DC6D0C6DC}" destId="{46F05D15-F66E-4071-A13D-5E1A4E085906}" srcOrd="0" destOrd="0" presId="urn:microsoft.com/office/officeart/2008/layout/LinedList"/>
    <dgm:cxn modelId="{55C7BC0F-5A49-4CB4-9A36-0076588BCAAF}" type="presParOf" srcId="{24E6914C-FDEA-4C0C-B36F-B74DC6D0C6DC}" destId="{3D1C2AD6-DA13-4527-B1FF-7A8B2BBD096A}" srcOrd="1" destOrd="0" presId="urn:microsoft.com/office/officeart/2008/layout/LinedList"/>
    <dgm:cxn modelId="{A79C1354-616A-4B5E-B766-69A3199ACFA6}" type="presParOf" srcId="{82AA758B-4A53-47DB-95B3-CEFE649E9322}" destId="{CD1254C0-1165-4FC8-BBE0-B74FB84D03C7}" srcOrd="4" destOrd="0" presId="urn:microsoft.com/office/officeart/2008/layout/LinedList"/>
    <dgm:cxn modelId="{77BC43AB-78ED-4C45-95EC-AFF76D61385B}" type="presParOf" srcId="{82AA758B-4A53-47DB-95B3-CEFE649E9322}" destId="{BEEB165E-1881-4147-8147-963E95B25FC6}" srcOrd="5" destOrd="0" presId="urn:microsoft.com/office/officeart/2008/layout/LinedList"/>
    <dgm:cxn modelId="{CC046E21-1954-4922-BF52-35DECEACA551}" type="presParOf" srcId="{BEEB165E-1881-4147-8147-963E95B25FC6}" destId="{DFD366CE-ABEF-42D9-84E1-92E14BDC16BA}" srcOrd="0" destOrd="0" presId="urn:microsoft.com/office/officeart/2008/layout/LinedList"/>
    <dgm:cxn modelId="{55F7AFC5-4F77-45B6-8BC3-894798FE7A70}" type="presParOf" srcId="{BEEB165E-1881-4147-8147-963E95B25FC6}" destId="{A50C6217-AD09-4A12-909B-ABCDFC7D2A32}" srcOrd="1" destOrd="0" presId="urn:microsoft.com/office/officeart/2008/layout/LinedList"/>
    <dgm:cxn modelId="{289C1B03-C3F1-4E77-AA3D-8D62AB4BA276}" type="presParOf" srcId="{82AA758B-4A53-47DB-95B3-CEFE649E9322}" destId="{6D5AE900-047A-4EA3-B105-0D321391AE65}" srcOrd="6" destOrd="0" presId="urn:microsoft.com/office/officeart/2008/layout/LinedList"/>
    <dgm:cxn modelId="{3F44E111-DD8C-4977-8D1B-65F0C5D043E0}" type="presParOf" srcId="{82AA758B-4A53-47DB-95B3-CEFE649E9322}" destId="{EE2D9F94-6F00-4439-A602-E200244F9476}" srcOrd="7" destOrd="0" presId="urn:microsoft.com/office/officeart/2008/layout/LinedList"/>
    <dgm:cxn modelId="{4D512E8E-DE57-43D2-A1F3-F56E0BB181E5}" type="presParOf" srcId="{EE2D9F94-6F00-4439-A602-E200244F9476}" destId="{A07A067B-8422-4C00-92BF-98F65060328C}" srcOrd="0" destOrd="0" presId="urn:microsoft.com/office/officeart/2008/layout/LinedList"/>
    <dgm:cxn modelId="{408D2410-9FBD-486B-8A3A-57F49AE1B955}" type="presParOf" srcId="{EE2D9F94-6F00-4439-A602-E200244F9476}" destId="{E15E8A3D-554F-4BBD-B9DA-9574BA83ACC9}" srcOrd="1" destOrd="0" presId="urn:microsoft.com/office/officeart/2008/layout/LinedList"/>
    <dgm:cxn modelId="{D5ACBFA1-BEAC-478E-8D4F-38CF8FC8BE48}" type="presParOf" srcId="{82AA758B-4A53-47DB-95B3-CEFE649E9322}" destId="{E9291A4B-323F-47CD-88F7-4FE41C92CD64}" srcOrd="8" destOrd="0" presId="urn:microsoft.com/office/officeart/2008/layout/LinedList"/>
    <dgm:cxn modelId="{3870996D-832F-47EC-9ECD-151154348AC7}" type="presParOf" srcId="{82AA758B-4A53-47DB-95B3-CEFE649E9322}" destId="{6492732E-4947-4F4F-AB2F-373B1878FE85}" srcOrd="9" destOrd="0" presId="urn:microsoft.com/office/officeart/2008/layout/LinedList"/>
    <dgm:cxn modelId="{6D9FD133-693C-4D81-AD3B-7A142DD3E99D}" type="presParOf" srcId="{6492732E-4947-4F4F-AB2F-373B1878FE85}" destId="{93844715-4AE0-42AD-9846-D8F52BFCFB5B}" srcOrd="0" destOrd="0" presId="urn:microsoft.com/office/officeart/2008/layout/LinedList"/>
    <dgm:cxn modelId="{152CD83D-5390-4B3F-B124-EE5638C8E45F}" type="presParOf" srcId="{6492732E-4947-4F4F-AB2F-373B1878FE85}" destId="{32DE9B53-2746-4492-9CEA-61A9ABE1E3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5CDC14-7442-4EC8-A319-424D87F2D2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588785-686D-4F1A-898C-FA27714C0608}">
      <dgm:prSet/>
      <dgm:spPr/>
      <dgm:t>
        <a:bodyPr/>
        <a:lstStyle/>
        <a:p>
          <a:pPr>
            <a:lnSpc>
              <a:spcPct val="100000"/>
            </a:lnSpc>
          </a:pPr>
          <a:r>
            <a:rPr lang="en-US"/>
            <a:t>Applies to all students, faculty, staff, affiliates, and other individuals participating or attempting to participate in University programs or activities</a:t>
          </a:r>
        </a:p>
      </dgm:t>
    </dgm:pt>
    <dgm:pt modelId="{E06280B8-30C8-471C-BE14-6F80442A0190}" type="parTrans" cxnId="{EA6C861E-CEAE-41F6-BA05-DC0CEACEF254}">
      <dgm:prSet/>
      <dgm:spPr/>
      <dgm:t>
        <a:bodyPr/>
        <a:lstStyle/>
        <a:p>
          <a:endParaRPr lang="en-US"/>
        </a:p>
      </dgm:t>
    </dgm:pt>
    <dgm:pt modelId="{E1245914-37DD-4749-9636-882BBA77D9BF}" type="sibTrans" cxnId="{EA6C861E-CEAE-41F6-BA05-DC0CEACEF254}">
      <dgm:prSet/>
      <dgm:spPr/>
      <dgm:t>
        <a:bodyPr/>
        <a:lstStyle/>
        <a:p>
          <a:endParaRPr lang="en-US"/>
        </a:p>
      </dgm:t>
    </dgm:pt>
    <dgm:pt modelId="{94E53F76-48D2-4552-93C5-92A811803AFE}">
      <dgm:prSet/>
      <dgm:spPr/>
      <dgm:t>
        <a:bodyPr/>
        <a:lstStyle/>
        <a:p>
          <a:pPr>
            <a:lnSpc>
              <a:spcPct val="100000"/>
            </a:lnSpc>
          </a:pPr>
          <a:r>
            <a:rPr lang="en-US"/>
            <a:t>Covers conducts in the United States either on Penn State property or off campus in a Penn State-sanctioned education program or activity</a:t>
          </a:r>
        </a:p>
      </dgm:t>
    </dgm:pt>
    <dgm:pt modelId="{7EFA0920-4E4E-4F0E-8358-DEB73B2037E4}" type="parTrans" cxnId="{20E6BAE9-4C31-4C62-B2F0-920BD8A94CE7}">
      <dgm:prSet/>
      <dgm:spPr/>
      <dgm:t>
        <a:bodyPr/>
        <a:lstStyle/>
        <a:p>
          <a:endParaRPr lang="en-US"/>
        </a:p>
      </dgm:t>
    </dgm:pt>
    <dgm:pt modelId="{1741421A-3F1A-4B60-A032-D27D328E5500}" type="sibTrans" cxnId="{20E6BAE9-4C31-4C62-B2F0-920BD8A94CE7}">
      <dgm:prSet/>
      <dgm:spPr/>
      <dgm:t>
        <a:bodyPr/>
        <a:lstStyle/>
        <a:p>
          <a:endParaRPr lang="en-US"/>
        </a:p>
      </dgm:t>
    </dgm:pt>
    <dgm:pt modelId="{92734BDA-B7E6-4497-BB87-21F5E1DC70FB}" type="pres">
      <dgm:prSet presAssocID="{435CDC14-7442-4EC8-A319-424D87F2D2F2}" presName="root" presStyleCnt="0">
        <dgm:presLayoutVars>
          <dgm:dir/>
          <dgm:resizeHandles val="exact"/>
        </dgm:presLayoutVars>
      </dgm:prSet>
      <dgm:spPr/>
    </dgm:pt>
    <dgm:pt modelId="{873692B7-C162-4F60-82A1-9040478C1710}" type="pres">
      <dgm:prSet presAssocID="{B8588785-686D-4F1A-898C-FA27714C0608}" presName="compNode" presStyleCnt="0"/>
      <dgm:spPr/>
    </dgm:pt>
    <dgm:pt modelId="{AD9DA336-49DB-45BC-B334-59377A49C624}" type="pres">
      <dgm:prSet presAssocID="{B8588785-686D-4F1A-898C-FA27714C0608}" presName="bgRect" presStyleLbl="bgShp" presStyleIdx="0" presStyleCnt="2"/>
      <dgm:spPr/>
    </dgm:pt>
    <dgm:pt modelId="{F8CCFED7-F787-4823-B65A-534ECD9AA99D}" type="pres">
      <dgm:prSet presAssocID="{B8588785-686D-4F1A-898C-FA27714C06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57F8632A-A475-4BCA-9D90-257C651A58D5}" type="pres">
      <dgm:prSet presAssocID="{B8588785-686D-4F1A-898C-FA27714C0608}" presName="spaceRect" presStyleCnt="0"/>
      <dgm:spPr/>
    </dgm:pt>
    <dgm:pt modelId="{347322D0-0C07-4EC9-946B-BCAC145EDA57}" type="pres">
      <dgm:prSet presAssocID="{B8588785-686D-4F1A-898C-FA27714C0608}" presName="parTx" presStyleLbl="revTx" presStyleIdx="0" presStyleCnt="2">
        <dgm:presLayoutVars>
          <dgm:chMax val="0"/>
          <dgm:chPref val="0"/>
        </dgm:presLayoutVars>
      </dgm:prSet>
      <dgm:spPr/>
    </dgm:pt>
    <dgm:pt modelId="{BD0EA9FB-56C8-4AC9-8970-EA7393340BB2}" type="pres">
      <dgm:prSet presAssocID="{E1245914-37DD-4749-9636-882BBA77D9BF}" presName="sibTrans" presStyleCnt="0"/>
      <dgm:spPr/>
    </dgm:pt>
    <dgm:pt modelId="{ABAA4F80-C969-4349-870E-DCA9A9261866}" type="pres">
      <dgm:prSet presAssocID="{94E53F76-48D2-4552-93C5-92A811803AFE}" presName="compNode" presStyleCnt="0"/>
      <dgm:spPr/>
    </dgm:pt>
    <dgm:pt modelId="{8A9AECC4-9C3C-4D2F-BDB4-086A473BA194}" type="pres">
      <dgm:prSet presAssocID="{94E53F76-48D2-4552-93C5-92A811803AFE}" presName="bgRect" presStyleLbl="bgShp" presStyleIdx="1" presStyleCnt="2"/>
      <dgm:spPr/>
    </dgm:pt>
    <dgm:pt modelId="{FC61F2E0-ADF8-437E-A982-9D7464868CB7}" type="pres">
      <dgm:prSet presAssocID="{94E53F76-48D2-4552-93C5-92A811803A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D8E0D1C8-BA0E-4D0B-AE87-F64C6AB3ADDB}" type="pres">
      <dgm:prSet presAssocID="{94E53F76-48D2-4552-93C5-92A811803AFE}" presName="spaceRect" presStyleCnt="0"/>
      <dgm:spPr/>
    </dgm:pt>
    <dgm:pt modelId="{2EC90392-CEF5-4B66-B14E-A0F4F4A60494}" type="pres">
      <dgm:prSet presAssocID="{94E53F76-48D2-4552-93C5-92A811803AFE}" presName="parTx" presStyleLbl="revTx" presStyleIdx="1" presStyleCnt="2">
        <dgm:presLayoutVars>
          <dgm:chMax val="0"/>
          <dgm:chPref val="0"/>
        </dgm:presLayoutVars>
      </dgm:prSet>
      <dgm:spPr/>
    </dgm:pt>
  </dgm:ptLst>
  <dgm:cxnLst>
    <dgm:cxn modelId="{EA6C861E-CEAE-41F6-BA05-DC0CEACEF254}" srcId="{435CDC14-7442-4EC8-A319-424D87F2D2F2}" destId="{B8588785-686D-4F1A-898C-FA27714C0608}" srcOrd="0" destOrd="0" parTransId="{E06280B8-30C8-471C-BE14-6F80442A0190}" sibTransId="{E1245914-37DD-4749-9636-882BBA77D9BF}"/>
    <dgm:cxn modelId="{6EA06E50-6FD5-4486-97E1-F6F1A2A98DF0}" type="presOf" srcId="{435CDC14-7442-4EC8-A319-424D87F2D2F2}" destId="{92734BDA-B7E6-4497-BB87-21F5E1DC70FB}" srcOrd="0" destOrd="0" presId="urn:microsoft.com/office/officeart/2018/2/layout/IconVerticalSolidList"/>
    <dgm:cxn modelId="{A315AC83-1D77-4CFF-9876-C3CD0ECE07CC}" type="presOf" srcId="{B8588785-686D-4F1A-898C-FA27714C0608}" destId="{347322D0-0C07-4EC9-946B-BCAC145EDA57}" srcOrd="0" destOrd="0" presId="urn:microsoft.com/office/officeart/2018/2/layout/IconVerticalSolidList"/>
    <dgm:cxn modelId="{507631B9-7E04-4A97-8D24-3BAC5E8DF8B4}" type="presOf" srcId="{94E53F76-48D2-4552-93C5-92A811803AFE}" destId="{2EC90392-CEF5-4B66-B14E-A0F4F4A60494}" srcOrd="0" destOrd="0" presId="urn:microsoft.com/office/officeart/2018/2/layout/IconVerticalSolidList"/>
    <dgm:cxn modelId="{20E6BAE9-4C31-4C62-B2F0-920BD8A94CE7}" srcId="{435CDC14-7442-4EC8-A319-424D87F2D2F2}" destId="{94E53F76-48D2-4552-93C5-92A811803AFE}" srcOrd="1" destOrd="0" parTransId="{7EFA0920-4E4E-4F0E-8358-DEB73B2037E4}" sibTransId="{1741421A-3F1A-4B60-A032-D27D328E5500}"/>
    <dgm:cxn modelId="{C2564575-CF6E-4579-A306-786AAA0E6755}" type="presParOf" srcId="{92734BDA-B7E6-4497-BB87-21F5E1DC70FB}" destId="{873692B7-C162-4F60-82A1-9040478C1710}" srcOrd="0" destOrd="0" presId="urn:microsoft.com/office/officeart/2018/2/layout/IconVerticalSolidList"/>
    <dgm:cxn modelId="{17D4DC30-AD82-40D2-A3DE-9E6426AA3BC8}" type="presParOf" srcId="{873692B7-C162-4F60-82A1-9040478C1710}" destId="{AD9DA336-49DB-45BC-B334-59377A49C624}" srcOrd="0" destOrd="0" presId="urn:microsoft.com/office/officeart/2018/2/layout/IconVerticalSolidList"/>
    <dgm:cxn modelId="{6B62BECC-5665-41A4-BB66-99F6BF0AAF91}" type="presParOf" srcId="{873692B7-C162-4F60-82A1-9040478C1710}" destId="{F8CCFED7-F787-4823-B65A-534ECD9AA99D}" srcOrd="1" destOrd="0" presId="urn:microsoft.com/office/officeart/2018/2/layout/IconVerticalSolidList"/>
    <dgm:cxn modelId="{2164FDD9-86AE-4840-A410-1EE755622EAF}" type="presParOf" srcId="{873692B7-C162-4F60-82A1-9040478C1710}" destId="{57F8632A-A475-4BCA-9D90-257C651A58D5}" srcOrd="2" destOrd="0" presId="urn:microsoft.com/office/officeart/2018/2/layout/IconVerticalSolidList"/>
    <dgm:cxn modelId="{92D8913E-6545-40BE-B5FC-054A6CF22A53}" type="presParOf" srcId="{873692B7-C162-4F60-82A1-9040478C1710}" destId="{347322D0-0C07-4EC9-946B-BCAC145EDA57}" srcOrd="3" destOrd="0" presId="urn:microsoft.com/office/officeart/2018/2/layout/IconVerticalSolidList"/>
    <dgm:cxn modelId="{9D7F20A4-2A69-4F62-8988-02E551388F88}" type="presParOf" srcId="{92734BDA-B7E6-4497-BB87-21F5E1DC70FB}" destId="{BD0EA9FB-56C8-4AC9-8970-EA7393340BB2}" srcOrd="1" destOrd="0" presId="urn:microsoft.com/office/officeart/2018/2/layout/IconVerticalSolidList"/>
    <dgm:cxn modelId="{BECAF29D-EC07-4A39-8249-B89A10D2673C}" type="presParOf" srcId="{92734BDA-B7E6-4497-BB87-21F5E1DC70FB}" destId="{ABAA4F80-C969-4349-870E-DCA9A9261866}" srcOrd="2" destOrd="0" presId="urn:microsoft.com/office/officeart/2018/2/layout/IconVerticalSolidList"/>
    <dgm:cxn modelId="{019FB0FF-7762-4553-8D33-E93B23A657F9}" type="presParOf" srcId="{ABAA4F80-C969-4349-870E-DCA9A9261866}" destId="{8A9AECC4-9C3C-4D2F-BDB4-086A473BA194}" srcOrd="0" destOrd="0" presId="urn:microsoft.com/office/officeart/2018/2/layout/IconVerticalSolidList"/>
    <dgm:cxn modelId="{3D71AE8B-151D-4B94-BAD4-649BC5417BA7}" type="presParOf" srcId="{ABAA4F80-C969-4349-870E-DCA9A9261866}" destId="{FC61F2E0-ADF8-437E-A982-9D7464868CB7}" srcOrd="1" destOrd="0" presId="urn:microsoft.com/office/officeart/2018/2/layout/IconVerticalSolidList"/>
    <dgm:cxn modelId="{1B65F524-D881-4ACA-A353-86DEEB2A1452}" type="presParOf" srcId="{ABAA4F80-C969-4349-870E-DCA9A9261866}" destId="{D8E0D1C8-BA0E-4D0B-AE87-F64C6AB3ADDB}" srcOrd="2" destOrd="0" presId="urn:microsoft.com/office/officeart/2018/2/layout/IconVerticalSolidList"/>
    <dgm:cxn modelId="{44ADA692-F0A6-4216-A43A-74C45F2E8CEB}" type="presParOf" srcId="{ABAA4F80-C969-4349-870E-DCA9A9261866}" destId="{2EC90392-CEF5-4B66-B14E-A0F4F4A604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812A7-4AC1-4EB2-B1E0-107F78131F4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0159AC7-064E-400C-82EE-1ADFF2CB8F7F}">
      <dgm:prSet/>
      <dgm:spPr/>
      <dgm:t>
        <a:bodyPr/>
        <a:lstStyle/>
        <a:p>
          <a:r>
            <a:rPr lang="en-US"/>
            <a:t>Unwelcome sexual advances, </a:t>
          </a:r>
        </a:p>
      </dgm:t>
    </dgm:pt>
    <dgm:pt modelId="{879A6CD0-198F-4E36-81E1-384772C1401A}" type="parTrans" cxnId="{8F594DAC-D8AC-4278-8820-CA10CEB66067}">
      <dgm:prSet/>
      <dgm:spPr/>
      <dgm:t>
        <a:bodyPr/>
        <a:lstStyle/>
        <a:p>
          <a:endParaRPr lang="en-US"/>
        </a:p>
      </dgm:t>
    </dgm:pt>
    <dgm:pt modelId="{A6A38C9C-6C90-44EA-A190-F46E448653EE}" type="sibTrans" cxnId="{8F594DAC-D8AC-4278-8820-CA10CEB66067}">
      <dgm:prSet/>
      <dgm:spPr/>
      <dgm:t>
        <a:bodyPr/>
        <a:lstStyle/>
        <a:p>
          <a:endParaRPr lang="en-US"/>
        </a:p>
      </dgm:t>
    </dgm:pt>
    <dgm:pt modelId="{7D95D938-5A14-4009-BDE9-4B941AA926C9}">
      <dgm:prSet/>
      <dgm:spPr/>
      <dgm:t>
        <a:bodyPr/>
        <a:lstStyle/>
        <a:p>
          <a:r>
            <a:rPr lang="en-US"/>
            <a:t>Requests for sexual favors, </a:t>
          </a:r>
        </a:p>
      </dgm:t>
    </dgm:pt>
    <dgm:pt modelId="{A850CB26-4B7F-42F4-B3AD-E32A1F07B4C2}" type="parTrans" cxnId="{A671FC9F-D20F-4C4E-8BF3-5E9F6C24C7D0}">
      <dgm:prSet/>
      <dgm:spPr/>
      <dgm:t>
        <a:bodyPr/>
        <a:lstStyle/>
        <a:p>
          <a:endParaRPr lang="en-US"/>
        </a:p>
      </dgm:t>
    </dgm:pt>
    <dgm:pt modelId="{1E4A318C-321B-4356-8442-FB31589B7979}" type="sibTrans" cxnId="{A671FC9F-D20F-4C4E-8BF3-5E9F6C24C7D0}">
      <dgm:prSet/>
      <dgm:spPr/>
      <dgm:t>
        <a:bodyPr/>
        <a:lstStyle/>
        <a:p>
          <a:endParaRPr lang="en-US"/>
        </a:p>
      </dgm:t>
    </dgm:pt>
    <dgm:pt modelId="{B3CA1C06-9CC2-48B3-98AB-618FF6C574A7}">
      <dgm:prSet/>
      <dgm:spPr/>
      <dgm:t>
        <a:bodyPr/>
        <a:lstStyle/>
        <a:p>
          <a:r>
            <a:rPr lang="en-US"/>
            <a:t>Verbal or physical conduct of a sexual nature, </a:t>
          </a:r>
        </a:p>
      </dgm:t>
    </dgm:pt>
    <dgm:pt modelId="{D83E88EC-D001-42D2-8569-7F01E6A76423}" type="parTrans" cxnId="{D86C99C9-6A55-4908-B7EA-6D37FBC4A120}">
      <dgm:prSet/>
      <dgm:spPr/>
      <dgm:t>
        <a:bodyPr/>
        <a:lstStyle/>
        <a:p>
          <a:endParaRPr lang="en-US"/>
        </a:p>
      </dgm:t>
    </dgm:pt>
    <dgm:pt modelId="{E451D6DA-5F51-4224-AE39-61DDEB7A1B2C}" type="sibTrans" cxnId="{D86C99C9-6A55-4908-B7EA-6D37FBC4A120}">
      <dgm:prSet/>
      <dgm:spPr/>
      <dgm:t>
        <a:bodyPr/>
        <a:lstStyle/>
        <a:p>
          <a:endParaRPr lang="en-US"/>
        </a:p>
      </dgm:t>
    </dgm:pt>
    <dgm:pt modelId="{22B042E8-6EAF-43D4-9813-24771B0507C3}">
      <dgm:prSet/>
      <dgm:spPr/>
      <dgm:t>
        <a:bodyPr/>
        <a:lstStyle/>
        <a:p>
          <a:r>
            <a:rPr lang="en-US"/>
            <a:t>Sexual exploitation (including dishonesty or deception regarding the use of contraceptives or condoms during the course of sexual contact or sexual activity), </a:t>
          </a:r>
        </a:p>
      </dgm:t>
    </dgm:pt>
    <dgm:pt modelId="{6103D6CC-A249-4F36-8376-D025405E1B34}" type="parTrans" cxnId="{A7C990F6-FA11-480A-B880-A83B4BD249F6}">
      <dgm:prSet/>
      <dgm:spPr/>
      <dgm:t>
        <a:bodyPr/>
        <a:lstStyle/>
        <a:p>
          <a:endParaRPr lang="en-US"/>
        </a:p>
      </dgm:t>
    </dgm:pt>
    <dgm:pt modelId="{CE35C550-A66F-4B71-9982-B9C317C79447}" type="sibTrans" cxnId="{A7C990F6-FA11-480A-B880-A83B4BD249F6}">
      <dgm:prSet/>
      <dgm:spPr/>
      <dgm:t>
        <a:bodyPr/>
        <a:lstStyle/>
        <a:p>
          <a:endParaRPr lang="en-US"/>
        </a:p>
      </dgm:t>
    </dgm:pt>
    <dgm:pt modelId="{2711717D-0330-431F-81CA-8D024B629C0B}">
      <dgm:prSet/>
      <dgm:spPr/>
      <dgm:t>
        <a:bodyPr/>
        <a:lstStyle/>
        <a:p>
          <a:r>
            <a:rPr lang="en-US"/>
            <a:t>Sexual coercion, </a:t>
          </a:r>
        </a:p>
      </dgm:t>
    </dgm:pt>
    <dgm:pt modelId="{6A24CA93-5D6C-40F3-9B8A-11081620A05E}" type="parTrans" cxnId="{A213CEA5-EFFF-42CE-84BC-73B121F0289A}">
      <dgm:prSet/>
      <dgm:spPr/>
      <dgm:t>
        <a:bodyPr/>
        <a:lstStyle/>
        <a:p>
          <a:endParaRPr lang="en-US"/>
        </a:p>
      </dgm:t>
    </dgm:pt>
    <dgm:pt modelId="{49C1EEAC-3EC0-4727-8C16-E4B177B42779}" type="sibTrans" cxnId="{A213CEA5-EFFF-42CE-84BC-73B121F0289A}">
      <dgm:prSet/>
      <dgm:spPr/>
      <dgm:t>
        <a:bodyPr/>
        <a:lstStyle/>
        <a:p>
          <a:endParaRPr lang="en-US"/>
        </a:p>
      </dgm:t>
    </dgm:pt>
    <dgm:pt modelId="{0EBEFD81-67B1-4C97-A68E-52D4AB7C6914}">
      <dgm:prSet/>
      <dgm:spPr/>
      <dgm:t>
        <a:bodyPr/>
        <a:lstStyle/>
        <a:p>
          <a:r>
            <a:rPr lang="en-US"/>
            <a:t>Sexual touching and fondling, </a:t>
          </a:r>
        </a:p>
      </dgm:t>
    </dgm:pt>
    <dgm:pt modelId="{392888B5-AF70-4C8C-846A-B386F0DB9529}" type="parTrans" cxnId="{91F3AC86-3E6A-4E9F-8B6E-9F4011A5FC8C}">
      <dgm:prSet/>
      <dgm:spPr/>
      <dgm:t>
        <a:bodyPr/>
        <a:lstStyle/>
        <a:p>
          <a:endParaRPr lang="en-US"/>
        </a:p>
      </dgm:t>
    </dgm:pt>
    <dgm:pt modelId="{F8635B63-48D8-476B-891D-EB826EF49F3B}" type="sibTrans" cxnId="{91F3AC86-3E6A-4E9F-8B6E-9F4011A5FC8C}">
      <dgm:prSet/>
      <dgm:spPr/>
      <dgm:t>
        <a:bodyPr/>
        <a:lstStyle/>
        <a:p>
          <a:endParaRPr lang="en-US"/>
        </a:p>
      </dgm:t>
    </dgm:pt>
    <dgm:pt modelId="{005F87C1-04E5-467F-88EF-A572AF1F93A7}">
      <dgm:prSet/>
      <dgm:spPr/>
      <dgm:t>
        <a:bodyPr/>
        <a:lstStyle/>
        <a:p>
          <a:r>
            <a:rPr lang="en-US"/>
            <a:t>The touching of an unwilling person’s intimate parts, and </a:t>
          </a:r>
        </a:p>
      </dgm:t>
    </dgm:pt>
    <dgm:pt modelId="{01D43948-8FA5-4D2F-AD44-700E8384403D}" type="parTrans" cxnId="{162C93A4-5CC0-45DF-B2DA-D48462B6C26E}">
      <dgm:prSet/>
      <dgm:spPr/>
      <dgm:t>
        <a:bodyPr/>
        <a:lstStyle/>
        <a:p>
          <a:endParaRPr lang="en-US"/>
        </a:p>
      </dgm:t>
    </dgm:pt>
    <dgm:pt modelId="{4FDAC8D8-A7B2-4259-AC1D-56FDA306F39E}" type="sibTrans" cxnId="{162C93A4-5CC0-45DF-B2DA-D48462B6C26E}">
      <dgm:prSet/>
      <dgm:spPr/>
      <dgm:t>
        <a:bodyPr/>
        <a:lstStyle/>
        <a:p>
          <a:endParaRPr lang="en-US"/>
        </a:p>
      </dgm:t>
    </dgm:pt>
    <dgm:pt modelId="{A0BECF33-3FBC-4E82-A957-8C6C114CC6FA}">
      <dgm:prSet/>
      <dgm:spPr/>
      <dgm:t>
        <a:bodyPr/>
        <a:lstStyle/>
        <a:p>
          <a:r>
            <a:rPr lang="en-US"/>
            <a:t>Forcing an unwilling person to touch another’s intimate parts.</a:t>
          </a:r>
        </a:p>
      </dgm:t>
    </dgm:pt>
    <dgm:pt modelId="{094E71A1-EB34-4830-ADF1-BB9410F100AB}" type="parTrans" cxnId="{8CD40EC8-9AFF-4E0D-AB78-D85950A2FD8E}">
      <dgm:prSet/>
      <dgm:spPr/>
      <dgm:t>
        <a:bodyPr/>
        <a:lstStyle/>
        <a:p>
          <a:endParaRPr lang="en-US"/>
        </a:p>
      </dgm:t>
    </dgm:pt>
    <dgm:pt modelId="{D253374E-C530-4B68-9737-94993D1C2462}" type="sibTrans" cxnId="{8CD40EC8-9AFF-4E0D-AB78-D85950A2FD8E}">
      <dgm:prSet/>
      <dgm:spPr/>
      <dgm:t>
        <a:bodyPr/>
        <a:lstStyle/>
        <a:p>
          <a:endParaRPr lang="en-US"/>
        </a:p>
      </dgm:t>
    </dgm:pt>
    <dgm:pt modelId="{B64AD378-8AB5-4D1F-8986-4375213A38E5}" type="pres">
      <dgm:prSet presAssocID="{AF9812A7-4AC1-4EB2-B1E0-107F78131F42}" presName="diagram" presStyleCnt="0">
        <dgm:presLayoutVars>
          <dgm:dir/>
          <dgm:resizeHandles val="exact"/>
        </dgm:presLayoutVars>
      </dgm:prSet>
      <dgm:spPr/>
    </dgm:pt>
    <dgm:pt modelId="{54F8FA73-A8ED-4DA0-A175-082AF2D59B78}" type="pres">
      <dgm:prSet presAssocID="{E0159AC7-064E-400C-82EE-1ADFF2CB8F7F}" presName="node" presStyleLbl="node1" presStyleIdx="0" presStyleCnt="8">
        <dgm:presLayoutVars>
          <dgm:bulletEnabled val="1"/>
        </dgm:presLayoutVars>
      </dgm:prSet>
      <dgm:spPr/>
    </dgm:pt>
    <dgm:pt modelId="{4FF61863-D24F-497B-A885-8C57A429A080}" type="pres">
      <dgm:prSet presAssocID="{A6A38C9C-6C90-44EA-A190-F46E448653EE}" presName="sibTrans" presStyleCnt="0"/>
      <dgm:spPr/>
    </dgm:pt>
    <dgm:pt modelId="{B53E5676-7308-4563-805C-1C81EC63C7B6}" type="pres">
      <dgm:prSet presAssocID="{7D95D938-5A14-4009-BDE9-4B941AA926C9}" presName="node" presStyleLbl="node1" presStyleIdx="1" presStyleCnt="8">
        <dgm:presLayoutVars>
          <dgm:bulletEnabled val="1"/>
        </dgm:presLayoutVars>
      </dgm:prSet>
      <dgm:spPr/>
    </dgm:pt>
    <dgm:pt modelId="{C37F44BE-611E-474C-A003-EF684CA2B285}" type="pres">
      <dgm:prSet presAssocID="{1E4A318C-321B-4356-8442-FB31589B7979}" presName="sibTrans" presStyleCnt="0"/>
      <dgm:spPr/>
    </dgm:pt>
    <dgm:pt modelId="{86645692-7DC2-48EA-AA43-D1DB5A08F300}" type="pres">
      <dgm:prSet presAssocID="{B3CA1C06-9CC2-48B3-98AB-618FF6C574A7}" presName="node" presStyleLbl="node1" presStyleIdx="2" presStyleCnt="8">
        <dgm:presLayoutVars>
          <dgm:bulletEnabled val="1"/>
        </dgm:presLayoutVars>
      </dgm:prSet>
      <dgm:spPr/>
    </dgm:pt>
    <dgm:pt modelId="{165E78B3-1CAF-4656-ABCB-B859919FD2AF}" type="pres">
      <dgm:prSet presAssocID="{E451D6DA-5F51-4224-AE39-61DDEB7A1B2C}" presName="sibTrans" presStyleCnt="0"/>
      <dgm:spPr/>
    </dgm:pt>
    <dgm:pt modelId="{F449EC50-A9C4-45C4-8567-95C30D80CB3B}" type="pres">
      <dgm:prSet presAssocID="{22B042E8-6EAF-43D4-9813-24771B0507C3}" presName="node" presStyleLbl="node1" presStyleIdx="3" presStyleCnt="8">
        <dgm:presLayoutVars>
          <dgm:bulletEnabled val="1"/>
        </dgm:presLayoutVars>
      </dgm:prSet>
      <dgm:spPr/>
    </dgm:pt>
    <dgm:pt modelId="{CD9218D6-A5B2-4648-ABAC-C1CA00C87DA2}" type="pres">
      <dgm:prSet presAssocID="{CE35C550-A66F-4B71-9982-B9C317C79447}" presName="sibTrans" presStyleCnt="0"/>
      <dgm:spPr/>
    </dgm:pt>
    <dgm:pt modelId="{A0947269-5C60-4A9B-9B18-63E7AE9F5D0F}" type="pres">
      <dgm:prSet presAssocID="{2711717D-0330-431F-81CA-8D024B629C0B}" presName="node" presStyleLbl="node1" presStyleIdx="4" presStyleCnt="8">
        <dgm:presLayoutVars>
          <dgm:bulletEnabled val="1"/>
        </dgm:presLayoutVars>
      </dgm:prSet>
      <dgm:spPr/>
    </dgm:pt>
    <dgm:pt modelId="{A2DE6602-B551-4EA5-82C6-A8552A1C208F}" type="pres">
      <dgm:prSet presAssocID="{49C1EEAC-3EC0-4727-8C16-E4B177B42779}" presName="sibTrans" presStyleCnt="0"/>
      <dgm:spPr/>
    </dgm:pt>
    <dgm:pt modelId="{E0534585-5002-4436-B077-E06DA7EAB554}" type="pres">
      <dgm:prSet presAssocID="{0EBEFD81-67B1-4C97-A68E-52D4AB7C6914}" presName="node" presStyleLbl="node1" presStyleIdx="5" presStyleCnt="8">
        <dgm:presLayoutVars>
          <dgm:bulletEnabled val="1"/>
        </dgm:presLayoutVars>
      </dgm:prSet>
      <dgm:spPr/>
    </dgm:pt>
    <dgm:pt modelId="{952BC424-151D-4C7C-8F04-8472F14943F7}" type="pres">
      <dgm:prSet presAssocID="{F8635B63-48D8-476B-891D-EB826EF49F3B}" presName="sibTrans" presStyleCnt="0"/>
      <dgm:spPr/>
    </dgm:pt>
    <dgm:pt modelId="{5795F7D0-EFB9-4283-8DDF-14ABBF55FC5A}" type="pres">
      <dgm:prSet presAssocID="{005F87C1-04E5-467F-88EF-A572AF1F93A7}" presName="node" presStyleLbl="node1" presStyleIdx="6" presStyleCnt="8">
        <dgm:presLayoutVars>
          <dgm:bulletEnabled val="1"/>
        </dgm:presLayoutVars>
      </dgm:prSet>
      <dgm:spPr/>
    </dgm:pt>
    <dgm:pt modelId="{BDE7AC05-88CC-4E8C-AD15-1E16898DEC3A}" type="pres">
      <dgm:prSet presAssocID="{4FDAC8D8-A7B2-4259-AC1D-56FDA306F39E}" presName="sibTrans" presStyleCnt="0"/>
      <dgm:spPr/>
    </dgm:pt>
    <dgm:pt modelId="{1A2740F3-3F08-4271-BA31-DB27224F6D1C}" type="pres">
      <dgm:prSet presAssocID="{A0BECF33-3FBC-4E82-A957-8C6C114CC6FA}" presName="node" presStyleLbl="node1" presStyleIdx="7" presStyleCnt="8">
        <dgm:presLayoutVars>
          <dgm:bulletEnabled val="1"/>
        </dgm:presLayoutVars>
      </dgm:prSet>
      <dgm:spPr/>
    </dgm:pt>
  </dgm:ptLst>
  <dgm:cxnLst>
    <dgm:cxn modelId="{7A7D631F-1445-42ED-9BA3-400103991103}" type="presOf" srcId="{005F87C1-04E5-467F-88EF-A572AF1F93A7}" destId="{5795F7D0-EFB9-4283-8DDF-14ABBF55FC5A}" srcOrd="0" destOrd="0" presId="urn:microsoft.com/office/officeart/2005/8/layout/default"/>
    <dgm:cxn modelId="{5124B65D-9081-424E-8E31-1CB3E6CD7A62}" type="presOf" srcId="{0EBEFD81-67B1-4C97-A68E-52D4AB7C6914}" destId="{E0534585-5002-4436-B077-E06DA7EAB554}" srcOrd="0" destOrd="0" presId="urn:microsoft.com/office/officeart/2005/8/layout/default"/>
    <dgm:cxn modelId="{4EE6E769-9DF1-4E45-90FA-B9621061B35B}" type="presOf" srcId="{AF9812A7-4AC1-4EB2-B1E0-107F78131F42}" destId="{B64AD378-8AB5-4D1F-8986-4375213A38E5}" srcOrd="0" destOrd="0" presId="urn:microsoft.com/office/officeart/2005/8/layout/default"/>
    <dgm:cxn modelId="{91F3AC86-3E6A-4E9F-8B6E-9F4011A5FC8C}" srcId="{AF9812A7-4AC1-4EB2-B1E0-107F78131F42}" destId="{0EBEFD81-67B1-4C97-A68E-52D4AB7C6914}" srcOrd="5" destOrd="0" parTransId="{392888B5-AF70-4C8C-846A-B386F0DB9529}" sibTransId="{F8635B63-48D8-476B-891D-EB826EF49F3B}"/>
    <dgm:cxn modelId="{6BEBF188-2645-4C36-991D-ABCA0B855FB6}" type="presOf" srcId="{2711717D-0330-431F-81CA-8D024B629C0B}" destId="{A0947269-5C60-4A9B-9B18-63E7AE9F5D0F}" srcOrd="0" destOrd="0" presId="urn:microsoft.com/office/officeart/2005/8/layout/default"/>
    <dgm:cxn modelId="{64E30299-429B-4435-8215-96F41BBB675C}" type="presOf" srcId="{7D95D938-5A14-4009-BDE9-4B941AA926C9}" destId="{B53E5676-7308-4563-805C-1C81EC63C7B6}" srcOrd="0" destOrd="0" presId="urn:microsoft.com/office/officeart/2005/8/layout/default"/>
    <dgm:cxn modelId="{A671FC9F-D20F-4C4E-8BF3-5E9F6C24C7D0}" srcId="{AF9812A7-4AC1-4EB2-B1E0-107F78131F42}" destId="{7D95D938-5A14-4009-BDE9-4B941AA926C9}" srcOrd="1" destOrd="0" parTransId="{A850CB26-4B7F-42F4-B3AD-E32A1F07B4C2}" sibTransId="{1E4A318C-321B-4356-8442-FB31589B7979}"/>
    <dgm:cxn modelId="{162C93A4-5CC0-45DF-B2DA-D48462B6C26E}" srcId="{AF9812A7-4AC1-4EB2-B1E0-107F78131F42}" destId="{005F87C1-04E5-467F-88EF-A572AF1F93A7}" srcOrd="6" destOrd="0" parTransId="{01D43948-8FA5-4D2F-AD44-700E8384403D}" sibTransId="{4FDAC8D8-A7B2-4259-AC1D-56FDA306F39E}"/>
    <dgm:cxn modelId="{A213CEA5-EFFF-42CE-84BC-73B121F0289A}" srcId="{AF9812A7-4AC1-4EB2-B1E0-107F78131F42}" destId="{2711717D-0330-431F-81CA-8D024B629C0B}" srcOrd="4" destOrd="0" parTransId="{6A24CA93-5D6C-40F3-9B8A-11081620A05E}" sibTransId="{49C1EEAC-3EC0-4727-8C16-E4B177B42779}"/>
    <dgm:cxn modelId="{8F594DAC-D8AC-4278-8820-CA10CEB66067}" srcId="{AF9812A7-4AC1-4EB2-B1E0-107F78131F42}" destId="{E0159AC7-064E-400C-82EE-1ADFF2CB8F7F}" srcOrd="0" destOrd="0" parTransId="{879A6CD0-198F-4E36-81E1-384772C1401A}" sibTransId="{A6A38C9C-6C90-44EA-A190-F46E448653EE}"/>
    <dgm:cxn modelId="{7997FDC3-1CDB-4613-BEB0-6DAAC26F0495}" type="presOf" srcId="{A0BECF33-3FBC-4E82-A957-8C6C114CC6FA}" destId="{1A2740F3-3F08-4271-BA31-DB27224F6D1C}" srcOrd="0" destOrd="0" presId="urn:microsoft.com/office/officeart/2005/8/layout/default"/>
    <dgm:cxn modelId="{724DFFC4-42AD-42B2-B0CA-57FCCBDCC350}" type="presOf" srcId="{22B042E8-6EAF-43D4-9813-24771B0507C3}" destId="{F449EC50-A9C4-45C4-8567-95C30D80CB3B}" srcOrd="0" destOrd="0" presId="urn:microsoft.com/office/officeart/2005/8/layout/default"/>
    <dgm:cxn modelId="{8CD40EC8-9AFF-4E0D-AB78-D85950A2FD8E}" srcId="{AF9812A7-4AC1-4EB2-B1E0-107F78131F42}" destId="{A0BECF33-3FBC-4E82-A957-8C6C114CC6FA}" srcOrd="7" destOrd="0" parTransId="{094E71A1-EB34-4830-ADF1-BB9410F100AB}" sibTransId="{D253374E-C530-4B68-9737-94993D1C2462}"/>
    <dgm:cxn modelId="{D86C99C9-6A55-4908-B7EA-6D37FBC4A120}" srcId="{AF9812A7-4AC1-4EB2-B1E0-107F78131F42}" destId="{B3CA1C06-9CC2-48B3-98AB-618FF6C574A7}" srcOrd="2" destOrd="0" parTransId="{D83E88EC-D001-42D2-8569-7F01E6A76423}" sibTransId="{E451D6DA-5F51-4224-AE39-61DDEB7A1B2C}"/>
    <dgm:cxn modelId="{1932DACC-79A1-4D9F-B18B-F4A7FE163714}" type="presOf" srcId="{E0159AC7-064E-400C-82EE-1ADFF2CB8F7F}" destId="{54F8FA73-A8ED-4DA0-A175-082AF2D59B78}" srcOrd="0" destOrd="0" presId="urn:microsoft.com/office/officeart/2005/8/layout/default"/>
    <dgm:cxn modelId="{FE16C2D0-CBA5-4CF6-96A0-B911FE499614}" type="presOf" srcId="{B3CA1C06-9CC2-48B3-98AB-618FF6C574A7}" destId="{86645692-7DC2-48EA-AA43-D1DB5A08F300}" srcOrd="0" destOrd="0" presId="urn:microsoft.com/office/officeart/2005/8/layout/default"/>
    <dgm:cxn modelId="{A7C990F6-FA11-480A-B880-A83B4BD249F6}" srcId="{AF9812A7-4AC1-4EB2-B1E0-107F78131F42}" destId="{22B042E8-6EAF-43D4-9813-24771B0507C3}" srcOrd="3" destOrd="0" parTransId="{6103D6CC-A249-4F36-8376-D025405E1B34}" sibTransId="{CE35C550-A66F-4B71-9982-B9C317C79447}"/>
    <dgm:cxn modelId="{7247BC37-0DDF-4A6D-AE77-4B0B77FF6144}" type="presParOf" srcId="{B64AD378-8AB5-4D1F-8986-4375213A38E5}" destId="{54F8FA73-A8ED-4DA0-A175-082AF2D59B78}" srcOrd="0" destOrd="0" presId="urn:microsoft.com/office/officeart/2005/8/layout/default"/>
    <dgm:cxn modelId="{23A14F7A-83ED-44C2-9AF8-61F1E84D6724}" type="presParOf" srcId="{B64AD378-8AB5-4D1F-8986-4375213A38E5}" destId="{4FF61863-D24F-497B-A885-8C57A429A080}" srcOrd="1" destOrd="0" presId="urn:microsoft.com/office/officeart/2005/8/layout/default"/>
    <dgm:cxn modelId="{E89E90E3-9331-4C70-830D-40C10D762DA6}" type="presParOf" srcId="{B64AD378-8AB5-4D1F-8986-4375213A38E5}" destId="{B53E5676-7308-4563-805C-1C81EC63C7B6}" srcOrd="2" destOrd="0" presId="urn:microsoft.com/office/officeart/2005/8/layout/default"/>
    <dgm:cxn modelId="{47FDADB1-B78F-4A72-9E15-BE75C8D91AE0}" type="presParOf" srcId="{B64AD378-8AB5-4D1F-8986-4375213A38E5}" destId="{C37F44BE-611E-474C-A003-EF684CA2B285}" srcOrd="3" destOrd="0" presId="urn:microsoft.com/office/officeart/2005/8/layout/default"/>
    <dgm:cxn modelId="{E903B8E9-710A-47D0-B635-E352360A7473}" type="presParOf" srcId="{B64AD378-8AB5-4D1F-8986-4375213A38E5}" destId="{86645692-7DC2-48EA-AA43-D1DB5A08F300}" srcOrd="4" destOrd="0" presId="urn:microsoft.com/office/officeart/2005/8/layout/default"/>
    <dgm:cxn modelId="{A17FD5B7-A615-4C77-B939-A6FF9536185A}" type="presParOf" srcId="{B64AD378-8AB5-4D1F-8986-4375213A38E5}" destId="{165E78B3-1CAF-4656-ABCB-B859919FD2AF}" srcOrd="5" destOrd="0" presId="urn:microsoft.com/office/officeart/2005/8/layout/default"/>
    <dgm:cxn modelId="{A5D9B7E1-EF65-45E4-BA0A-B0BCC55E712E}" type="presParOf" srcId="{B64AD378-8AB5-4D1F-8986-4375213A38E5}" destId="{F449EC50-A9C4-45C4-8567-95C30D80CB3B}" srcOrd="6" destOrd="0" presId="urn:microsoft.com/office/officeart/2005/8/layout/default"/>
    <dgm:cxn modelId="{80CDF324-7867-4B2A-B452-A9A3CC4C909F}" type="presParOf" srcId="{B64AD378-8AB5-4D1F-8986-4375213A38E5}" destId="{CD9218D6-A5B2-4648-ABAC-C1CA00C87DA2}" srcOrd="7" destOrd="0" presId="urn:microsoft.com/office/officeart/2005/8/layout/default"/>
    <dgm:cxn modelId="{879E828D-A777-401B-89AF-7915A0F6AC93}" type="presParOf" srcId="{B64AD378-8AB5-4D1F-8986-4375213A38E5}" destId="{A0947269-5C60-4A9B-9B18-63E7AE9F5D0F}" srcOrd="8" destOrd="0" presId="urn:microsoft.com/office/officeart/2005/8/layout/default"/>
    <dgm:cxn modelId="{61AD8689-1555-4DDB-AEA3-5D1A566BF67B}" type="presParOf" srcId="{B64AD378-8AB5-4D1F-8986-4375213A38E5}" destId="{A2DE6602-B551-4EA5-82C6-A8552A1C208F}" srcOrd="9" destOrd="0" presId="urn:microsoft.com/office/officeart/2005/8/layout/default"/>
    <dgm:cxn modelId="{4875680E-AE14-4CA8-B31E-979A8AC9C244}" type="presParOf" srcId="{B64AD378-8AB5-4D1F-8986-4375213A38E5}" destId="{E0534585-5002-4436-B077-E06DA7EAB554}" srcOrd="10" destOrd="0" presId="urn:microsoft.com/office/officeart/2005/8/layout/default"/>
    <dgm:cxn modelId="{5E04E701-9606-45B7-8855-FABE8CB4520C}" type="presParOf" srcId="{B64AD378-8AB5-4D1F-8986-4375213A38E5}" destId="{952BC424-151D-4C7C-8F04-8472F14943F7}" srcOrd="11" destOrd="0" presId="urn:microsoft.com/office/officeart/2005/8/layout/default"/>
    <dgm:cxn modelId="{189E6489-C85E-4038-B1C5-9B78258FC711}" type="presParOf" srcId="{B64AD378-8AB5-4D1F-8986-4375213A38E5}" destId="{5795F7D0-EFB9-4283-8DDF-14ABBF55FC5A}" srcOrd="12" destOrd="0" presId="urn:microsoft.com/office/officeart/2005/8/layout/default"/>
    <dgm:cxn modelId="{008D8F8D-76E9-4B37-A0D9-8CC1C06F8A15}" type="presParOf" srcId="{B64AD378-8AB5-4D1F-8986-4375213A38E5}" destId="{BDE7AC05-88CC-4E8C-AD15-1E16898DEC3A}" srcOrd="13" destOrd="0" presId="urn:microsoft.com/office/officeart/2005/8/layout/default"/>
    <dgm:cxn modelId="{3838D9DE-4707-4DAA-A9ED-F672294D563F}" type="presParOf" srcId="{B64AD378-8AB5-4D1F-8986-4375213A38E5}" destId="{1A2740F3-3F08-4271-BA31-DB27224F6D1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33FDB-2AB1-41BE-8981-CBD7681526C0}" type="doc">
      <dgm:prSet loTypeId="urn:microsoft.com/office/officeart/2005/8/layout/bProcess2" loCatId="process" qsTypeId="urn:microsoft.com/office/officeart/2005/8/quickstyle/simple1" qsCatId="simple" csTypeId="urn:microsoft.com/office/officeart/2005/8/colors/colorful5" csCatId="colorful"/>
      <dgm:spPr/>
      <dgm:t>
        <a:bodyPr/>
        <a:lstStyle/>
        <a:p>
          <a:endParaRPr lang="en-US"/>
        </a:p>
      </dgm:t>
    </dgm:pt>
    <dgm:pt modelId="{EA7CEA34-815B-4A30-A42A-36D98150785B}">
      <dgm:prSet/>
      <dgm:spPr/>
      <dgm:t>
        <a:bodyPr/>
        <a:lstStyle/>
        <a:p>
          <a:r>
            <a:rPr lang="en-US"/>
            <a:t>Bias an individual is aware of</a:t>
          </a:r>
        </a:p>
      </dgm:t>
    </dgm:pt>
    <dgm:pt modelId="{5A3E550F-B659-4AFE-899C-05DB4D479CAD}" type="parTrans" cxnId="{A5BA7644-930B-4C10-966E-1B02BA7C4912}">
      <dgm:prSet/>
      <dgm:spPr/>
      <dgm:t>
        <a:bodyPr/>
        <a:lstStyle/>
        <a:p>
          <a:endParaRPr lang="en-US"/>
        </a:p>
      </dgm:t>
    </dgm:pt>
    <dgm:pt modelId="{1308E54B-8EC1-4D62-B9A0-412E63F529F6}" type="sibTrans" cxnId="{A5BA7644-930B-4C10-966E-1B02BA7C4912}">
      <dgm:prSet/>
      <dgm:spPr/>
      <dgm:t>
        <a:bodyPr/>
        <a:lstStyle/>
        <a:p>
          <a:endParaRPr lang="en-US"/>
        </a:p>
      </dgm:t>
    </dgm:pt>
    <dgm:pt modelId="{F9069B1D-6400-4991-8F14-D021D9EFDCF5}">
      <dgm:prSet/>
      <dgm:spPr/>
      <dgm:t>
        <a:bodyPr/>
        <a:lstStyle/>
        <a:p>
          <a:r>
            <a:rPr lang="en-US"/>
            <a:t>Explicit</a:t>
          </a:r>
        </a:p>
      </dgm:t>
    </dgm:pt>
    <dgm:pt modelId="{CC0644BA-0BD1-46CC-B0E6-3C2A8B31BD26}" type="parTrans" cxnId="{150FDCD4-7030-49AD-8BD7-CDF3D3CE76CE}">
      <dgm:prSet/>
      <dgm:spPr/>
      <dgm:t>
        <a:bodyPr/>
        <a:lstStyle/>
        <a:p>
          <a:endParaRPr lang="en-US"/>
        </a:p>
      </dgm:t>
    </dgm:pt>
    <dgm:pt modelId="{8F573E84-995F-4868-8C55-E8D187F22D1B}" type="sibTrans" cxnId="{150FDCD4-7030-49AD-8BD7-CDF3D3CE76CE}">
      <dgm:prSet/>
      <dgm:spPr/>
      <dgm:t>
        <a:bodyPr/>
        <a:lstStyle/>
        <a:p>
          <a:endParaRPr lang="en-US"/>
        </a:p>
      </dgm:t>
    </dgm:pt>
    <dgm:pt modelId="{91A33290-699D-4E96-B684-41E8035EA079}">
      <dgm:prSet/>
      <dgm:spPr/>
      <dgm:t>
        <a:bodyPr/>
        <a:lstStyle/>
        <a:p>
          <a:r>
            <a:rPr lang="en-US"/>
            <a:t>Prejudices</a:t>
          </a:r>
        </a:p>
      </dgm:t>
    </dgm:pt>
    <dgm:pt modelId="{A0E8505A-2855-42D7-98E8-8E2C9972F33A}" type="parTrans" cxnId="{528B207D-1E90-4ED9-AAA3-C5C332BF4FEC}">
      <dgm:prSet/>
      <dgm:spPr/>
      <dgm:t>
        <a:bodyPr/>
        <a:lstStyle/>
        <a:p>
          <a:endParaRPr lang="en-US"/>
        </a:p>
      </dgm:t>
    </dgm:pt>
    <dgm:pt modelId="{2E850FD3-700C-4D22-BE19-A1612D72D604}" type="sibTrans" cxnId="{528B207D-1E90-4ED9-AAA3-C5C332BF4FEC}">
      <dgm:prSet/>
      <dgm:spPr/>
      <dgm:t>
        <a:bodyPr/>
        <a:lstStyle/>
        <a:p>
          <a:endParaRPr lang="en-US"/>
        </a:p>
      </dgm:t>
    </dgm:pt>
    <dgm:pt modelId="{DDB916E6-76B5-450A-ADF7-AA58CA8CB901}" type="pres">
      <dgm:prSet presAssocID="{03A33FDB-2AB1-41BE-8981-CBD7681526C0}" presName="diagram" presStyleCnt="0">
        <dgm:presLayoutVars>
          <dgm:dir/>
          <dgm:resizeHandles/>
        </dgm:presLayoutVars>
      </dgm:prSet>
      <dgm:spPr/>
    </dgm:pt>
    <dgm:pt modelId="{5FB6B536-D787-4D5F-B2DA-1D703B4DE939}" type="pres">
      <dgm:prSet presAssocID="{EA7CEA34-815B-4A30-A42A-36D98150785B}" presName="firstNode" presStyleLbl="node1" presStyleIdx="0" presStyleCnt="3">
        <dgm:presLayoutVars>
          <dgm:bulletEnabled val="1"/>
        </dgm:presLayoutVars>
      </dgm:prSet>
      <dgm:spPr/>
    </dgm:pt>
    <dgm:pt modelId="{CD5DA050-E2BC-472E-AD19-CFEB95BBE895}" type="pres">
      <dgm:prSet presAssocID="{1308E54B-8EC1-4D62-B9A0-412E63F529F6}" presName="sibTrans" presStyleLbl="sibTrans2D1" presStyleIdx="0" presStyleCnt="2"/>
      <dgm:spPr/>
    </dgm:pt>
    <dgm:pt modelId="{1F5D8E8A-0118-426C-8FAF-9FF6E0026C94}" type="pres">
      <dgm:prSet presAssocID="{F9069B1D-6400-4991-8F14-D021D9EFDCF5}" presName="middleNode" presStyleCnt="0"/>
      <dgm:spPr/>
    </dgm:pt>
    <dgm:pt modelId="{50B1BEDE-1077-4694-9D20-7796A5B26953}" type="pres">
      <dgm:prSet presAssocID="{F9069B1D-6400-4991-8F14-D021D9EFDCF5}" presName="padding" presStyleLbl="node1" presStyleIdx="0" presStyleCnt="3"/>
      <dgm:spPr/>
    </dgm:pt>
    <dgm:pt modelId="{50E48661-7F40-413C-917A-6E2012AE64A2}" type="pres">
      <dgm:prSet presAssocID="{F9069B1D-6400-4991-8F14-D021D9EFDCF5}" presName="shape" presStyleLbl="node1" presStyleIdx="1" presStyleCnt="3">
        <dgm:presLayoutVars>
          <dgm:bulletEnabled val="1"/>
        </dgm:presLayoutVars>
      </dgm:prSet>
      <dgm:spPr/>
    </dgm:pt>
    <dgm:pt modelId="{0B1721D2-DA5F-430B-8D53-39245FDBA27C}" type="pres">
      <dgm:prSet presAssocID="{8F573E84-995F-4868-8C55-E8D187F22D1B}" presName="sibTrans" presStyleLbl="sibTrans2D1" presStyleIdx="1" presStyleCnt="2"/>
      <dgm:spPr/>
    </dgm:pt>
    <dgm:pt modelId="{5CB918A8-CAF5-45F1-ADA3-CE3487D89A91}" type="pres">
      <dgm:prSet presAssocID="{91A33290-699D-4E96-B684-41E8035EA079}" presName="lastNode" presStyleLbl="node1" presStyleIdx="2" presStyleCnt="3">
        <dgm:presLayoutVars>
          <dgm:bulletEnabled val="1"/>
        </dgm:presLayoutVars>
      </dgm:prSet>
      <dgm:spPr/>
    </dgm:pt>
  </dgm:ptLst>
  <dgm:cxnLst>
    <dgm:cxn modelId="{A5BA7644-930B-4C10-966E-1B02BA7C4912}" srcId="{03A33FDB-2AB1-41BE-8981-CBD7681526C0}" destId="{EA7CEA34-815B-4A30-A42A-36D98150785B}" srcOrd="0" destOrd="0" parTransId="{5A3E550F-B659-4AFE-899C-05DB4D479CAD}" sibTransId="{1308E54B-8EC1-4D62-B9A0-412E63F529F6}"/>
    <dgm:cxn modelId="{528B207D-1E90-4ED9-AAA3-C5C332BF4FEC}" srcId="{03A33FDB-2AB1-41BE-8981-CBD7681526C0}" destId="{91A33290-699D-4E96-B684-41E8035EA079}" srcOrd="2" destOrd="0" parTransId="{A0E8505A-2855-42D7-98E8-8E2C9972F33A}" sibTransId="{2E850FD3-700C-4D22-BE19-A1612D72D604}"/>
    <dgm:cxn modelId="{4F5BFB84-6CE0-4E6C-912A-8595AB7F36DB}" type="presOf" srcId="{EA7CEA34-815B-4A30-A42A-36D98150785B}" destId="{5FB6B536-D787-4D5F-B2DA-1D703B4DE939}" srcOrd="0" destOrd="0" presId="urn:microsoft.com/office/officeart/2005/8/layout/bProcess2"/>
    <dgm:cxn modelId="{AE712AA9-0013-4413-957D-FB2EA7A9427B}" type="presOf" srcId="{F9069B1D-6400-4991-8F14-D021D9EFDCF5}" destId="{50E48661-7F40-413C-917A-6E2012AE64A2}" srcOrd="0" destOrd="0" presId="urn:microsoft.com/office/officeart/2005/8/layout/bProcess2"/>
    <dgm:cxn modelId="{3AD154CC-6144-4FB6-AE39-DE20F1DD9367}" type="presOf" srcId="{03A33FDB-2AB1-41BE-8981-CBD7681526C0}" destId="{DDB916E6-76B5-450A-ADF7-AA58CA8CB901}" srcOrd="0" destOrd="0" presId="urn:microsoft.com/office/officeart/2005/8/layout/bProcess2"/>
    <dgm:cxn modelId="{F77CBBCE-AA23-466A-9741-F335E339EF74}" type="presOf" srcId="{91A33290-699D-4E96-B684-41E8035EA079}" destId="{5CB918A8-CAF5-45F1-ADA3-CE3487D89A91}" srcOrd="0" destOrd="0" presId="urn:microsoft.com/office/officeart/2005/8/layout/bProcess2"/>
    <dgm:cxn modelId="{150FDCD4-7030-49AD-8BD7-CDF3D3CE76CE}" srcId="{03A33FDB-2AB1-41BE-8981-CBD7681526C0}" destId="{F9069B1D-6400-4991-8F14-D021D9EFDCF5}" srcOrd="1" destOrd="0" parTransId="{CC0644BA-0BD1-46CC-B0E6-3C2A8B31BD26}" sibTransId="{8F573E84-995F-4868-8C55-E8D187F22D1B}"/>
    <dgm:cxn modelId="{5FCA25DE-F792-4237-864A-04BFEFBC6B59}" type="presOf" srcId="{8F573E84-995F-4868-8C55-E8D187F22D1B}" destId="{0B1721D2-DA5F-430B-8D53-39245FDBA27C}" srcOrd="0" destOrd="0" presId="urn:microsoft.com/office/officeart/2005/8/layout/bProcess2"/>
    <dgm:cxn modelId="{91DB34F7-FA7F-4BAD-A62B-B8CEB2C6703E}" type="presOf" srcId="{1308E54B-8EC1-4D62-B9A0-412E63F529F6}" destId="{CD5DA050-E2BC-472E-AD19-CFEB95BBE895}" srcOrd="0" destOrd="0" presId="urn:microsoft.com/office/officeart/2005/8/layout/bProcess2"/>
    <dgm:cxn modelId="{0F914122-3E1F-4C8D-9455-8C7D06E96777}" type="presParOf" srcId="{DDB916E6-76B5-450A-ADF7-AA58CA8CB901}" destId="{5FB6B536-D787-4D5F-B2DA-1D703B4DE939}" srcOrd="0" destOrd="0" presId="urn:microsoft.com/office/officeart/2005/8/layout/bProcess2"/>
    <dgm:cxn modelId="{64C3D1B5-6D84-4F1B-A451-BB98B44312F8}" type="presParOf" srcId="{DDB916E6-76B5-450A-ADF7-AA58CA8CB901}" destId="{CD5DA050-E2BC-472E-AD19-CFEB95BBE895}" srcOrd="1" destOrd="0" presId="urn:microsoft.com/office/officeart/2005/8/layout/bProcess2"/>
    <dgm:cxn modelId="{87913370-D371-499E-9472-C415BB0BB577}" type="presParOf" srcId="{DDB916E6-76B5-450A-ADF7-AA58CA8CB901}" destId="{1F5D8E8A-0118-426C-8FAF-9FF6E0026C94}" srcOrd="2" destOrd="0" presId="urn:microsoft.com/office/officeart/2005/8/layout/bProcess2"/>
    <dgm:cxn modelId="{124C50F5-BE7A-4349-A9CE-A6CAD7E68170}" type="presParOf" srcId="{1F5D8E8A-0118-426C-8FAF-9FF6E0026C94}" destId="{50B1BEDE-1077-4694-9D20-7796A5B26953}" srcOrd="0" destOrd="0" presId="urn:microsoft.com/office/officeart/2005/8/layout/bProcess2"/>
    <dgm:cxn modelId="{4EBED1CB-5EDE-4872-A660-C54CA14C1512}" type="presParOf" srcId="{1F5D8E8A-0118-426C-8FAF-9FF6E0026C94}" destId="{50E48661-7F40-413C-917A-6E2012AE64A2}" srcOrd="1" destOrd="0" presId="urn:microsoft.com/office/officeart/2005/8/layout/bProcess2"/>
    <dgm:cxn modelId="{B1C224F9-7024-404F-AD4A-BB5BBF93F895}" type="presParOf" srcId="{DDB916E6-76B5-450A-ADF7-AA58CA8CB901}" destId="{0B1721D2-DA5F-430B-8D53-39245FDBA27C}" srcOrd="3" destOrd="0" presId="urn:microsoft.com/office/officeart/2005/8/layout/bProcess2"/>
    <dgm:cxn modelId="{C1776FD4-9588-4ACE-B108-234BB4F8B5E9}" type="presParOf" srcId="{DDB916E6-76B5-450A-ADF7-AA58CA8CB901}" destId="{5CB918A8-CAF5-45F1-ADA3-CE3487D89A91}"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45FEE-9078-4F9C-AFC8-B06235D64D9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8A02D15-EF03-4A3F-BB1D-C2F3B71DBCC8}">
      <dgm:prSet/>
      <dgm:spPr/>
      <dgm:t>
        <a:bodyPr/>
        <a:lstStyle/>
        <a:p>
          <a:r>
            <a:rPr lang="en-US"/>
            <a:t>People extend greater trust, positive regard, cooperation, and empathy to in-group members.</a:t>
          </a:r>
        </a:p>
      </dgm:t>
    </dgm:pt>
    <dgm:pt modelId="{786BE140-514E-47DB-84F3-C154AC4C030D}" type="parTrans" cxnId="{F9CC0566-348B-410F-AA04-AE5C8BA32248}">
      <dgm:prSet/>
      <dgm:spPr/>
      <dgm:t>
        <a:bodyPr/>
        <a:lstStyle/>
        <a:p>
          <a:endParaRPr lang="en-US"/>
        </a:p>
      </dgm:t>
    </dgm:pt>
    <dgm:pt modelId="{7FC54806-F92E-413B-8CFD-97AABC8C2F89}" type="sibTrans" cxnId="{F9CC0566-348B-410F-AA04-AE5C8BA32248}">
      <dgm:prSet/>
      <dgm:spPr/>
      <dgm:t>
        <a:bodyPr/>
        <a:lstStyle/>
        <a:p>
          <a:endParaRPr lang="en-US"/>
        </a:p>
      </dgm:t>
    </dgm:pt>
    <dgm:pt modelId="{66AFAFDE-7A32-4E4E-9904-8B1A8BBDE2F8}">
      <dgm:prSet/>
      <dgm:spPr/>
      <dgm:t>
        <a:bodyPr/>
        <a:lstStyle/>
        <a:p>
          <a:r>
            <a:rPr lang="en-US" dirty="0"/>
            <a:t>This is instinctive and unconscious and may cause negative interactions with members of the out-group.</a:t>
          </a:r>
        </a:p>
      </dgm:t>
    </dgm:pt>
    <dgm:pt modelId="{66D6F6DA-E9C0-4B1B-BCAA-B580C07C6C47}" type="parTrans" cxnId="{766825B5-2BC9-43CB-A2D3-911BCE2EACB1}">
      <dgm:prSet/>
      <dgm:spPr/>
      <dgm:t>
        <a:bodyPr/>
        <a:lstStyle/>
        <a:p>
          <a:endParaRPr lang="en-US"/>
        </a:p>
      </dgm:t>
    </dgm:pt>
    <dgm:pt modelId="{DCA42AC4-75F2-468E-829A-6D02BA84E0BA}" type="sibTrans" cxnId="{766825B5-2BC9-43CB-A2D3-911BCE2EACB1}">
      <dgm:prSet/>
      <dgm:spPr/>
      <dgm:t>
        <a:bodyPr/>
        <a:lstStyle/>
        <a:p>
          <a:endParaRPr lang="en-US"/>
        </a:p>
      </dgm:t>
    </dgm:pt>
    <dgm:pt modelId="{853406B2-5CCD-467B-AD4A-4DFFD91E4171}" type="pres">
      <dgm:prSet presAssocID="{EF745FEE-9078-4F9C-AFC8-B06235D64D97}" presName="diagram" presStyleCnt="0">
        <dgm:presLayoutVars>
          <dgm:dir/>
          <dgm:resizeHandles val="exact"/>
        </dgm:presLayoutVars>
      </dgm:prSet>
      <dgm:spPr/>
    </dgm:pt>
    <dgm:pt modelId="{25588756-B750-4ACF-ACF1-50C446865DFD}" type="pres">
      <dgm:prSet presAssocID="{D8A02D15-EF03-4A3F-BB1D-C2F3B71DBCC8}" presName="node" presStyleLbl="node1" presStyleIdx="0" presStyleCnt="2">
        <dgm:presLayoutVars>
          <dgm:bulletEnabled val="1"/>
        </dgm:presLayoutVars>
      </dgm:prSet>
      <dgm:spPr/>
    </dgm:pt>
    <dgm:pt modelId="{35C25472-B1C2-4D40-8D8F-1489757EF8D9}" type="pres">
      <dgm:prSet presAssocID="{7FC54806-F92E-413B-8CFD-97AABC8C2F89}" presName="sibTrans" presStyleCnt="0"/>
      <dgm:spPr/>
    </dgm:pt>
    <dgm:pt modelId="{6F631DB1-7019-482B-A604-2B398CE0AA65}" type="pres">
      <dgm:prSet presAssocID="{66AFAFDE-7A32-4E4E-9904-8B1A8BBDE2F8}" presName="node" presStyleLbl="node1" presStyleIdx="1" presStyleCnt="2">
        <dgm:presLayoutVars>
          <dgm:bulletEnabled val="1"/>
        </dgm:presLayoutVars>
      </dgm:prSet>
      <dgm:spPr/>
    </dgm:pt>
  </dgm:ptLst>
  <dgm:cxnLst>
    <dgm:cxn modelId="{F9CC0566-348B-410F-AA04-AE5C8BA32248}" srcId="{EF745FEE-9078-4F9C-AFC8-B06235D64D97}" destId="{D8A02D15-EF03-4A3F-BB1D-C2F3B71DBCC8}" srcOrd="0" destOrd="0" parTransId="{786BE140-514E-47DB-84F3-C154AC4C030D}" sibTransId="{7FC54806-F92E-413B-8CFD-97AABC8C2F89}"/>
    <dgm:cxn modelId="{FE90E748-ABDF-488B-930F-748F06552AC6}" type="presOf" srcId="{EF745FEE-9078-4F9C-AFC8-B06235D64D97}" destId="{853406B2-5CCD-467B-AD4A-4DFFD91E4171}" srcOrd="0" destOrd="0" presId="urn:microsoft.com/office/officeart/2005/8/layout/default"/>
    <dgm:cxn modelId="{27FB6E6B-DD54-451A-B051-5142E3A86176}" type="presOf" srcId="{D8A02D15-EF03-4A3F-BB1D-C2F3B71DBCC8}" destId="{25588756-B750-4ACF-ACF1-50C446865DFD}" srcOrd="0" destOrd="0" presId="urn:microsoft.com/office/officeart/2005/8/layout/default"/>
    <dgm:cxn modelId="{39E732B1-9F61-4F45-A4AE-869CD36813F2}" type="presOf" srcId="{66AFAFDE-7A32-4E4E-9904-8B1A8BBDE2F8}" destId="{6F631DB1-7019-482B-A604-2B398CE0AA65}" srcOrd="0" destOrd="0" presId="urn:microsoft.com/office/officeart/2005/8/layout/default"/>
    <dgm:cxn modelId="{766825B5-2BC9-43CB-A2D3-911BCE2EACB1}" srcId="{EF745FEE-9078-4F9C-AFC8-B06235D64D97}" destId="{66AFAFDE-7A32-4E4E-9904-8B1A8BBDE2F8}" srcOrd="1" destOrd="0" parTransId="{66D6F6DA-E9C0-4B1B-BCAA-B580C07C6C47}" sibTransId="{DCA42AC4-75F2-468E-829A-6D02BA84E0BA}"/>
    <dgm:cxn modelId="{710D9FC4-EFA1-424F-9D93-7EB9F6EE6D0F}" type="presParOf" srcId="{853406B2-5CCD-467B-AD4A-4DFFD91E4171}" destId="{25588756-B750-4ACF-ACF1-50C446865DFD}" srcOrd="0" destOrd="0" presId="urn:microsoft.com/office/officeart/2005/8/layout/default"/>
    <dgm:cxn modelId="{E7F03B7A-DB55-499F-B91B-78D89A77DCB3}" type="presParOf" srcId="{853406B2-5CCD-467B-AD4A-4DFFD91E4171}" destId="{35C25472-B1C2-4D40-8D8F-1489757EF8D9}" srcOrd="1" destOrd="0" presId="urn:microsoft.com/office/officeart/2005/8/layout/default"/>
    <dgm:cxn modelId="{E50B8757-A3F3-469D-BB9E-695D97CD51F9}" type="presParOf" srcId="{853406B2-5CCD-467B-AD4A-4DFFD91E4171}" destId="{6F631DB1-7019-482B-A604-2B398CE0AA6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203924-21A0-4377-B4B7-090AA4883CB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F081EA5-1848-42CA-AB8C-8F1F99AE2A3D}">
      <dgm:prSet/>
      <dgm:spPr/>
      <dgm:t>
        <a:bodyPr/>
        <a:lstStyle/>
        <a:p>
          <a:r>
            <a:rPr lang="en-US" b="0" i="0"/>
            <a:t>Details of the grievance process, including informal resolution​</a:t>
          </a:r>
          <a:endParaRPr lang="en-US"/>
        </a:p>
      </dgm:t>
    </dgm:pt>
    <dgm:pt modelId="{F30626A5-B10F-4677-A968-1E1A0A7A90C1}" type="parTrans" cxnId="{0615B41E-7BE5-444F-BE34-E58DE1D91899}">
      <dgm:prSet/>
      <dgm:spPr/>
      <dgm:t>
        <a:bodyPr/>
        <a:lstStyle/>
        <a:p>
          <a:endParaRPr lang="en-US"/>
        </a:p>
      </dgm:t>
    </dgm:pt>
    <dgm:pt modelId="{CC7056D8-4DDB-4AE6-89C6-8B7A68468B7E}" type="sibTrans" cxnId="{0615B41E-7BE5-444F-BE34-E58DE1D91899}">
      <dgm:prSet/>
      <dgm:spPr/>
      <dgm:t>
        <a:bodyPr/>
        <a:lstStyle/>
        <a:p>
          <a:endParaRPr lang="en-US"/>
        </a:p>
      </dgm:t>
    </dgm:pt>
    <dgm:pt modelId="{9997BD19-585D-4EC8-865B-F2B72572F8D4}">
      <dgm:prSet/>
      <dgm:spPr/>
      <dgm:t>
        <a:bodyPr/>
        <a:lstStyle/>
        <a:p>
          <a:r>
            <a:rPr lang="en-US" b="0" i="0"/>
            <a:t>Allegations of sexual harassment including “sufficient details known at the time and with sufficient time to prepare a response before any initial interview.”​</a:t>
          </a:r>
          <a:endParaRPr lang="en-US"/>
        </a:p>
      </dgm:t>
    </dgm:pt>
    <dgm:pt modelId="{36BD0670-9CF3-4B74-92BB-8EEB6B71766E}" type="parTrans" cxnId="{1BE8EDF4-A660-44A5-BDBD-87E7B68AA184}">
      <dgm:prSet/>
      <dgm:spPr/>
      <dgm:t>
        <a:bodyPr/>
        <a:lstStyle/>
        <a:p>
          <a:endParaRPr lang="en-US"/>
        </a:p>
      </dgm:t>
    </dgm:pt>
    <dgm:pt modelId="{E1FF1849-9F75-4173-98E5-CC0A271E7B8E}" type="sibTrans" cxnId="{1BE8EDF4-A660-44A5-BDBD-87E7B68AA184}">
      <dgm:prSet/>
      <dgm:spPr/>
      <dgm:t>
        <a:bodyPr/>
        <a:lstStyle/>
        <a:p>
          <a:endParaRPr lang="en-US"/>
        </a:p>
      </dgm:t>
    </dgm:pt>
    <dgm:pt modelId="{9C4BAB0B-AF20-4AF7-9EA2-0E15C331AB80}">
      <dgm:prSet/>
      <dgm:spPr/>
      <dgm:t>
        <a:bodyPr/>
        <a:lstStyle/>
        <a:p>
          <a:r>
            <a:rPr lang="en-US" b="0" i="0"/>
            <a:t>Including party identity, conduct, date and location of the incident​</a:t>
          </a:r>
          <a:endParaRPr lang="en-US"/>
        </a:p>
      </dgm:t>
    </dgm:pt>
    <dgm:pt modelId="{8DF2B6F8-0FAE-4D94-AE88-B9FD4B8F8F66}" type="parTrans" cxnId="{84C6487E-B7AB-4611-9DB1-6755385A8FBB}">
      <dgm:prSet/>
      <dgm:spPr/>
      <dgm:t>
        <a:bodyPr/>
        <a:lstStyle/>
        <a:p>
          <a:endParaRPr lang="en-US"/>
        </a:p>
      </dgm:t>
    </dgm:pt>
    <dgm:pt modelId="{97866186-9C13-44C4-AE22-AB451ABABEB1}" type="sibTrans" cxnId="{84C6487E-B7AB-4611-9DB1-6755385A8FBB}">
      <dgm:prSet/>
      <dgm:spPr/>
      <dgm:t>
        <a:bodyPr/>
        <a:lstStyle/>
        <a:p>
          <a:endParaRPr lang="en-US"/>
        </a:p>
      </dgm:t>
    </dgm:pt>
    <dgm:pt modelId="{29958F3A-C2E7-4C77-8AA8-B3C4D91520CA}">
      <dgm:prSet/>
      <dgm:spPr/>
      <dgm:t>
        <a:bodyPr/>
        <a:lstStyle/>
        <a:p>
          <a:r>
            <a:rPr lang="en-US" b="0" i="0"/>
            <a:t>Statement indicating Respondent is presumed not responsible and determination regarding responsibility does not occur until the conclusion of the grievance process​</a:t>
          </a:r>
          <a:endParaRPr lang="en-US"/>
        </a:p>
      </dgm:t>
    </dgm:pt>
    <dgm:pt modelId="{3095E459-0B4B-43C5-9541-BC15FEA45F20}" type="parTrans" cxnId="{D3DCCAD2-C11D-48F3-B33E-A39C408C3E6C}">
      <dgm:prSet/>
      <dgm:spPr/>
      <dgm:t>
        <a:bodyPr/>
        <a:lstStyle/>
        <a:p>
          <a:endParaRPr lang="en-US"/>
        </a:p>
      </dgm:t>
    </dgm:pt>
    <dgm:pt modelId="{9801439A-3F2F-464F-86CF-D385975DCB93}" type="sibTrans" cxnId="{D3DCCAD2-C11D-48F3-B33E-A39C408C3E6C}">
      <dgm:prSet/>
      <dgm:spPr/>
      <dgm:t>
        <a:bodyPr/>
        <a:lstStyle/>
        <a:p>
          <a:endParaRPr lang="en-US"/>
        </a:p>
      </dgm:t>
    </dgm:pt>
    <dgm:pt modelId="{89F37195-FC1A-4D23-888A-B97FFE62AB04}">
      <dgm:prSet/>
      <dgm:spPr/>
      <dgm:t>
        <a:bodyPr/>
        <a:lstStyle/>
        <a:p>
          <a:r>
            <a:rPr lang="en-US" b="0" i="0"/>
            <a:t>Information regarding advisor of choice​</a:t>
          </a:r>
          <a:endParaRPr lang="en-US"/>
        </a:p>
      </dgm:t>
    </dgm:pt>
    <dgm:pt modelId="{5F3B1EDD-38A2-459C-9519-D8D039430567}" type="parTrans" cxnId="{6E62B8C8-97E0-404A-A546-B5B6148E40D5}">
      <dgm:prSet/>
      <dgm:spPr/>
      <dgm:t>
        <a:bodyPr/>
        <a:lstStyle/>
        <a:p>
          <a:endParaRPr lang="en-US"/>
        </a:p>
      </dgm:t>
    </dgm:pt>
    <dgm:pt modelId="{5BD2035D-D368-4294-BADB-FC0D0A48CAD2}" type="sibTrans" cxnId="{6E62B8C8-97E0-404A-A546-B5B6148E40D5}">
      <dgm:prSet/>
      <dgm:spPr/>
      <dgm:t>
        <a:bodyPr/>
        <a:lstStyle/>
        <a:p>
          <a:endParaRPr lang="en-US"/>
        </a:p>
      </dgm:t>
    </dgm:pt>
    <dgm:pt modelId="{EE703555-0507-42C5-BF84-FF2F7D60C469}">
      <dgm:prSet/>
      <dgm:spPr/>
      <dgm:t>
        <a:bodyPr/>
        <a:lstStyle/>
        <a:p>
          <a:r>
            <a:rPr lang="en-US" b="0" i="0"/>
            <a:t>Statement about the relevant section of the code of conduct that prohibits knowingly making false statements/submitting false information</a:t>
          </a:r>
          <a:endParaRPr lang="en-US"/>
        </a:p>
      </dgm:t>
    </dgm:pt>
    <dgm:pt modelId="{E012EC35-E7E6-4508-A306-784E7CAA090B}" type="parTrans" cxnId="{DCBB411F-8D11-440A-93D4-F672380B03FB}">
      <dgm:prSet/>
      <dgm:spPr/>
      <dgm:t>
        <a:bodyPr/>
        <a:lstStyle/>
        <a:p>
          <a:endParaRPr lang="en-US"/>
        </a:p>
      </dgm:t>
    </dgm:pt>
    <dgm:pt modelId="{7F81E1A4-979A-48AE-AE1A-942C8DDD288D}" type="sibTrans" cxnId="{DCBB411F-8D11-440A-93D4-F672380B03FB}">
      <dgm:prSet/>
      <dgm:spPr/>
      <dgm:t>
        <a:bodyPr/>
        <a:lstStyle/>
        <a:p>
          <a:endParaRPr lang="en-US"/>
        </a:p>
      </dgm:t>
    </dgm:pt>
    <dgm:pt modelId="{DFD43EBF-1639-423E-9E50-62B1D7B212C4}" type="pres">
      <dgm:prSet presAssocID="{B4203924-21A0-4377-B4B7-090AA4883CB2}" presName="linear" presStyleCnt="0">
        <dgm:presLayoutVars>
          <dgm:animLvl val="lvl"/>
          <dgm:resizeHandles val="exact"/>
        </dgm:presLayoutVars>
      </dgm:prSet>
      <dgm:spPr/>
    </dgm:pt>
    <dgm:pt modelId="{AD087466-BDD1-470D-9B04-9660599130F2}" type="pres">
      <dgm:prSet presAssocID="{3F081EA5-1848-42CA-AB8C-8F1F99AE2A3D}" presName="parentText" presStyleLbl="node1" presStyleIdx="0" presStyleCnt="6">
        <dgm:presLayoutVars>
          <dgm:chMax val="0"/>
          <dgm:bulletEnabled val="1"/>
        </dgm:presLayoutVars>
      </dgm:prSet>
      <dgm:spPr/>
    </dgm:pt>
    <dgm:pt modelId="{932A2E70-78B9-43D6-BB47-C9B1B3A33DAE}" type="pres">
      <dgm:prSet presAssocID="{CC7056D8-4DDB-4AE6-89C6-8B7A68468B7E}" presName="spacer" presStyleCnt="0"/>
      <dgm:spPr/>
    </dgm:pt>
    <dgm:pt modelId="{BE9F4EFD-4B58-446D-87C5-7DC101DDBA9B}" type="pres">
      <dgm:prSet presAssocID="{9997BD19-585D-4EC8-865B-F2B72572F8D4}" presName="parentText" presStyleLbl="node1" presStyleIdx="1" presStyleCnt="6">
        <dgm:presLayoutVars>
          <dgm:chMax val="0"/>
          <dgm:bulletEnabled val="1"/>
        </dgm:presLayoutVars>
      </dgm:prSet>
      <dgm:spPr/>
    </dgm:pt>
    <dgm:pt modelId="{D4946E54-DC79-4F02-9C07-F17CC7C2926D}" type="pres">
      <dgm:prSet presAssocID="{E1FF1849-9F75-4173-98E5-CC0A271E7B8E}" presName="spacer" presStyleCnt="0"/>
      <dgm:spPr/>
    </dgm:pt>
    <dgm:pt modelId="{A5134765-7460-4128-A007-A2B5ADD38EE4}" type="pres">
      <dgm:prSet presAssocID="{9C4BAB0B-AF20-4AF7-9EA2-0E15C331AB80}" presName="parentText" presStyleLbl="node1" presStyleIdx="2" presStyleCnt="6">
        <dgm:presLayoutVars>
          <dgm:chMax val="0"/>
          <dgm:bulletEnabled val="1"/>
        </dgm:presLayoutVars>
      </dgm:prSet>
      <dgm:spPr/>
    </dgm:pt>
    <dgm:pt modelId="{EEBF2DB8-8531-4FFA-B73D-77A0BD3715A7}" type="pres">
      <dgm:prSet presAssocID="{97866186-9C13-44C4-AE22-AB451ABABEB1}" presName="spacer" presStyleCnt="0"/>
      <dgm:spPr/>
    </dgm:pt>
    <dgm:pt modelId="{24B30358-E4DB-4D13-9126-5E6189CAB210}" type="pres">
      <dgm:prSet presAssocID="{29958F3A-C2E7-4C77-8AA8-B3C4D91520CA}" presName="parentText" presStyleLbl="node1" presStyleIdx="3" presStyleCnt="6">
        <dgm:presLayoutVars>
          <dgm:chMax val="0"/>
          <dgm:bulletEnabled val="1"/>
        </dgm:presLayoutVars>
      </dgm:prSet>
      <dgm:spPr/>
    </dgm:pt>
    <dgm:pt modelId="{62DF205C-18C1-4BF2-B476-2FDF596D0203}" type="pres">
      <dgm:prSet presAssocID="{9801439A-3F2F-464F-86CF-D385975DCB93}" presName="spacer" presStyleCnt="0"/>
      <dgm:spPr/>
    </dgm:pt>
    <dgm:pt modelId="{7BBFEA9D-3809-4E2D-B4EB-738234C74743}" type="pres">
      <dgm:prSet presAssocID="{89F37195-FC1A-4D23-888A-B97FFE62AB04}" presName="parentText" presStyleLbl="node1" presStyleIdx="4" presStyleCnt="6">
        <dgm:presLayoutVars>
          <dgm:chMax val="0"/>
          <dgm:bulletEnabled val="1"/>
        </dgm:presLayoutVars>
      </dgm:prSet>
      <dgm:spPr/>
    </dgm:pt>
    <dgm:pt modelId="{1ECF6703-9979-4FBD-AEA7-E111ECFF30F0}" type="pres">
      <dgm:prSet presAssocID="{5BD2035D-D368-4294-BADB-FC0D0A48CAD2}" presName="spacer" presStyleCnt="0"/>
      <dgm:spPr/>
    </dgm:pt>
    <dgm:pt modelId="{E4F7B1CC-FD36-4618-B8EB-F9C761009101}" type="pres">
      <dgm:prSet presAssocID="{EE703555-0507-42C5-BF84-FF2F7D60C469}" presName="parentText" presStyleLbl="node1" presStyleIdx="5" presStyleCnt="6">
        <dgm:presLayoutVars>
          <dgm:chMax val="0"/>
          <dgm:bulletEnabled val="1"/>
        </dgm:presLayoutVars>
      </dgm:prSet>
      <dgm:spPr/>
    </dgm:pt>
  </dgm:ptLst>
  <dgm:cxnLst>
    <dgm:cxn modelId="{0615B41E-7BE5-444F-BE34-E58DE1D91899}" srcId="{B4203924-21A0-4377-B4B7-090AA4883CB2}" destId="{3F081EA5-1848-42CA-AB8C-8F1F99AE2A3D}" srcOrd="0" destOrd="0" parTransId="{F30626A5-B10F-4677-A968-1E1A0A7A90C1}" sibTransId="{CC7056D8-4DDB-4AE6-89C6-8B7A68468B7E}"/>
    <dgm:cxn modelId="{DCBB411F-8D11-440A-93D4-F672380B03FB}" srcId="{B4203924-21A0-4377-B4B7-090AA4883CB2}" destId="{EE703555-0507-42C5-BF84-FF2F7D60C469}" srcOrd="5" destOrd="0" parTransId="{E012EC35-E7E6-4508-A306-784E7CAA090B}" sibTransId="{7F81E1A4-979A-48AE-AE1A-942C8DDD288D}"/>
    <dgm:cxn modelId="{A13AE027-15C1-4F4C-A668-E9812E28DF80}" type="presOf" srcId="{3F081EA5-1848-42CA-AB8C-8F1F99AE2A3D}" destId="{AD087466-BDD1-470D-9B04-9660599130F2}" srcOrd="0" destOrd="0" presId="urn:microsoft.com/office/officeart/2005/8/layout/vList2"/>
    <dgm:cxn modelId="{5AB73261-2B31-453B-92F2-58F1B1A89B0F}" type="presOf" srcId="{29958F3A-C2E7-4C77-8AA8-B3C4D91520CA}" destId="{24B30358-E4DB-4D13-9126-5E6189CAB210}" srcOrd="0" destOrd="0" presId="urn:microsoft.com/office/officeart/2005/8/layout/vList2"/>
    <dgm:cxn modelId="{47E1A250-8369-447B-BD49-3DEBB71602EF}" type="presOf" srcId="{9C4BAB0B-AF20-4AF7-9EA2-0E15C331AB80}" destId="{A5134765-7460-4128-A007-A2B5ADD38EE4}" srcOrd="0" destOrd="0" presId="urn:microsoft.com/office/officeart/2005/8/layout/vList2"/>
    <dgm:cxn modelId="{B93FC97C-9188-47E8-8532-83F0926583CF}" type="presOf" srcId="{EE703555-0507-42C5-BF84-FF2F7D60C469}" destId="{E4F7B1CC-FD36-4618-B8EB-F9C761009101}" srcOrd="0" destOrd="0" presId="urn:microsoft.com/office/officeart/2005/8/layout/vList2"/>
    <dgm:cxn modelId="{84C6487E-B7AB-4611-9DB1-6755385A8FBB}" srcId="{B4203924-21A0-4377-B4B7-090AA4883CB2}" destId="{9C4BAB0B-AF20-4AF7-9EA2-0E15C331AB80}" srcOrd="2" destOrd="0" parTransId="{8DF2B6F8-0FAE-4D94-AE88-B9FD4B8F8F66}" sibTransId="{97866186-9C13-44C4-AE22-AB451ABABEB1}"/>
    <dgm:cxn modelId="{ED312FB4-0100-4BC1-8042-A12D302CE915}" type="presOf" srcId="{9997BD19-585D-4EC8-865B-F2B72572F8D4}" destId="{BE9F4EFD-4B58-446D-87C5-7DC101DDBA9B}" srcOrd="0" destOrd="0" presId="urn:microsoft.com/office/officeart/2005/8/layout/vList2"/>
    <dgm:cxn modelId="{6E62B8C8-97E0-404A-A546-B5B6148E40D5}" srcId="{B4203924-21A0-4377-B4B7-090AA4883CB2}" destId="{89F37195-FC1A-4D23-888A-B97FFE62AB04}" srcOrd="4" destOrd="0" parTransId="{5F3B1EDD-38A2-459C-9519-D8D039430567}" sibTransId="{5BD2035D-D368-4294-BADB-FC0D0A48CAD2}"/>
    <dgm:cxn modelId="{90EFF4C8-06E1-44D5-AD14-92C7F1FCDE0B}" type="presOf" srcId="{89F37195-FC1A-4D23-888A-B97FFE62AB04}" destId="{7BBFEA9D-3809-4E2D-B4EB-738234C74743}" srcOrd="0" destOrd="0" presId="urn:microsoft.com/office/officeart/2005/8/layout/vList2"/>
    <dgm:cxn modelId="{D3DCCAD2-C11D-48F3-B33E-A39C408C3E6C}" srcId="{B4203924-21A0-4377-B4B7-090AA4883CB2}" destId="{29958F3A-C2E7-4C77-8AA8-B3C4D91520CA}" srcOrd="3" destOrd="0" parTransId="{3095E459-0B4B-43C5-9541-BC15FEA45F20}" sibTransId="{9801439A-3F2F-464F-86CF-D385975DCB93}"/>
    <dgm:cxn modelId="{2FCAB7DF-443F-4F0B-88C0-9AD0E9867B1A}" type="presOf" srcId="{B4203924-21A0-4377-B4B7-090AA4883CB2}" destId="{DFD43EBF-1639-423E-9E50-62B1D7B212C4}" srcOrd="0" destOrd="0" presId="urn:microsoft.com/office/officeart/2005/8/layout/vList2"/>
    <dgm:cxn modelId="{1BE8EDF4-A660-44A5-BDBD-87E7B68AA184}" srcId="{B4203924-21A0-4377-B4B7-090AA4883CB2}" destId="{9997BD19-585D-4EC8-865B-F2B72572F8D4}" srcOrd="1" destOrd="0" parTransId="{36BD0670-9CF3-4B74-92BB-8EEB6B71766E}" sibTransId="{E1FF1849-9F75-4173-98E5-CC0A271E7B8E}"/>
    <dgm:cxn modelId="{F9B24092-8FEC-44E9-ADA2-8D2F3ED7B950}" type="presParOf" srcId="{DFD43EBF-1639-423E-9E50-62B1D7B212C4}" destId="{AD087466-BDD1-470D-9B04-9660599130F2}" srcOrd="0" destOrd="0" presId="urn:microsoft.com/office/officeart/2005/8/layout/vList2"/>
    <dgm:cxn modelId="{4AC9911C-EE9F-4427-A028-D8E92835AC16}" type="presParOf" srcId="{DFD43EBF-1639-423E-9E50-62B1D7B212C4}" destId="{932A2E70-78B9-43D6-BB47-C9B1B3A33DAE}" srcOrd="1" destOrd="0" presId="urn:microsoft.com/office/officeart/2005/8/layout/vList2"/>
    <dgm:cxn modelId="{6A6800FB-D245-4D5E-9D0E-4B1BB99F3F29}" type="presParOf" srcId="{DFD43EBF-1639-423E-9E50-62B1D7B212C4}" destId="{BE9F4EFD-4B58-446D-87C5-7DC101DDBA9B}" srcOrd="2" destOrd="0" presId="urn:microsoft.com/office/officeart/2005/8/layout/vList2"/>
    <dgm:cxn modelId="{8FFFAAF3-A8FD-49C2-817D-A5958AC4E1DB}" type="presParOf" srcId="{DFD43EBF-1639-423E-9E50-62B1D7B212C4}" destId="{D4946E54-DC79-4F02-9C07-F17CC7C2926D}" srcOrd="3" destOrd="0" presId="urn:microsoft.com/office/officeart/2005/8/layout/vList2"/>
    <dgm:cxn modelId="{9CE857AF-DE56-49B7-B637-0E05C4D56447}" type="presParOf" srcId="{DFD43EBF-1639-423E-9E50-62B1D7B212C4}" destId="{A5134765-7460-4128-A007-A2B5ADD38EE4}" srcOrd="4" destOrd="0" presId="urn:microsoft.com/office/officeart/2005/8/layout/vList2"/>
    <dgm:cxn modelId="{339ABBFE-E1F6-4328-A091-A166E54BCAE1}" type="presParOf" srcId="{DFD43EBF-1639-423E-9E50-62B1D7B212C4}" destId="{EEBF2DB8-8531-4FFA-B73D-77A0BD3715A7}" srcOrd="5" destOrd="0" presId="urn:microsoft.com/office/officeart/2005/8/layout/vList2"/>
    <dgm:cxn modelId="{0564EF10-F34D-476C-B72A-CF4B61782DD0}" type="presParOf" srcId="{DFD43EBF-1639-423E-9E50-62B1D7B212C4}" destId="{24B30358-E4DB-4D13-9126-5E6189CAB210}" srcOrd="6" destOrd="0" presId="urn:microsoft.com/office/officeart/2005/8/layout/vList2"/>
    <dgm:cxn modelId="{EA37EAB6-78A1-45F8-A627-B7BCE00E2D87}" type="presParOf" srcId="{DFD43EBF-1639-423E-9E50-62B1D7B212C4}" destId="{62DF205C-18C1-4BF2-B476-2FDF596D0203}" srcOrd="7" destOrd="0" presId="urn:microsoft.com/office/officeart/2005/8/layout/vList2"/>
    <dgm:cxn modelId="{4AA48657-7F8B-4CDE-B20F-CFEAF4B563DA}" type="presParOf" srcId="{DFD43EBF-1639-423E-9E50-62B1D7B212C4}" destId="{7BBFEA9D-3809-4E2D-B4EB-738234C74743}" srcOrd="8" destOrd="0" presId="urn:microsoft.com/office/officeart/2005/8/layout/vList2"/>
    <dgm:cxn modelId="{A8514E04-52B5-4A02-AC78-8DBADA4E7DC0}" type="presParOf" srcId="{DFD43EBF-1639-423E-9E50-62B1D7B212C4}" destId="{1ECF6703-9979-4FBD-AEA7-E111ECFF30F0}" srcOrd="9" destOrd="0" presId="urn:microsoft.com/office/officeart/2005/8/layout/vList2"/>
    <dgm:cxn modelId="{C1E22B7D-E24A-4FA3-9337-004D6ED99D39}" type="presParOf" srcId="{DFD43EBF-1639-423E-9E50-62B1D7B212C4}" destId="{E4F7B1CC-FD36-4618-B8EB-F9C76100910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15C2B8-414C-454A-9F99-0BE6D5999F5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7F5FC1D-38D6-4762-B149-687E59CE5EA4}">
      <dgm:prSet/>
      <dgm:spPr/>
      <dgm:t>
        <a:bodyPr/>
        <a:lstStyle/>
        <a:p>
          <a:r>
            <a:rPr lang="en-US"/>
            <a:t>How do investigators prepare?</a:t>
          </a:r>
        </a:p>
      </dgm:t>
    </dgm:pt>
    <dgm:pt modelId="{3EA9E3C0-6F72-4DDA-A4B8-BEF791B13C67}" type="parTrans" cxnId="{867B3E92-5AA8-405E-A1E6-9A35E75A25F3}">
      <dgm:prSet/>
      <dgm:spPr/>
      <dgm:t>
        <a:bodyPr/>
        <a:lstStyle/>
        <a:p>
          <a:endParaRPr lang="en-US"/>
        </a:p>
      </dgm:t>
    </dgm:pt>
    <dgm:pt modelId="{5A8EF048-D35E-4966-B852-9CC78C3D8C1F}" type="sibTrans" cxnId="{867B3E92-5AA8-405E-A1E6-9A35E75A25F3}">
      <dgm:prSet/>
      <dgm:spPr/>
      <dgm:t>
        <a:bodyPr/>
        <a:lstStyle/>
        <a:p>
          <a:endParaRPr lang="en-US"/>
        </a:p>
      </dgm:t>
    </dgm:pt>
    <dgm:pt modelId="{5782E5F5-FF0D-4457-8C61-45937C1C4A58}">
      <dgm:prSet/>
      <dgm:spPr/>
      <dgm:t>
        <a:bodyPr/>
        <a:lstStyle/>
        <a:p>
          <a:r>
            <a:rPr lang="en-US"/>
            <a:t>What is important to present?</a:t>
          </a:r>
        </a:p>
      </dgm:t>
    </dgm:pt>
    <dgm:pt modelId="{CE3EF525-0C45-43C4-BFB2-A33A152662C7}" type="parTrans" cxnId="{E35D7E3B-AD68-4546-9E1C-2B2402CE9A48}">
      <dgm:prSet/>
      <dgm:spPr/>
      <dgm:t>
        <a:bodyPr/>
        <a:lstStyle/>
        <a:p>
          <a:endParaRPr lang="en-US"/>
        </a:p>
      </dgm:t>
    </dgm:pt>
    <dgm:pt modelId="{F7F5E057-4793-4C7F-B245-4237ECDE94C6}" type="sibTrans" cxnId="{E35D7E3B-AD68-4546-9E1C-2B2402CE9A48}">
      <dgm:prSet/>
      <dgm:spPr/>
      <dgm:t>
        <a:bodyPr/>
        <a:lstStyle/>
        <a:p>
          <a:endParaRPr lang="en-US"/>
        </a:p>
      </dgm:t>
    </dgm:pt>
    <dgm:pt modelId="{F986599B-3297-4118-9A83-C2E50A6BA10D}" type="pres">
      <dgm:prSet presAssocID="{2D15C2B8-414C-454A-9F99-0BE6D5999F58}" presName="root" presStyleCnt="0">
        <dgm:presLayoutVars>
          <dgm:dir/>
          <dgm:resizeHandles val="exact"/>
        </dgm:presLayoutVars>
      </dgm:prSet>
      <dgm:spPr/>
    </dgm:pt>
    <dgm:pt modelId="{45B87BB0-9E3D-4309-8509-27756C33B4C6}" type="pres">
      <dgm:prSet presAssocID="{2D15C2B8-414C-454A-9F99-0BE6D5999F58}" presName="container" presStyleCnt="0">
        <dgm:presLayoutVars>
          <dgm:dir/>
          <dgm:resizeHandles val="exact"/>
        </dgm:presLayoutVars>
      </dgm:prSet>
      <dgm:spPr/>
    </dgm:pt>
    <dgm:pt modelId="{D5B43BA0-AD95-4EDE-979A-6EA561FA5521}" type="pres">
      <dgm:prSet presAssocID="{77F5FC1D-38D6-4762-B149-687E59CE5EA4}" presName="compNode" presStyleCnt="0"/>
      <dgm:spPr/>
    </dgm:pt>
    <dgm:pt modelId="{7F5FDE1A-728A-4182-8F10-850FBD95E5FE}" type="pres">
      <dgm:prSet presAssocID="{77F5FC1D-38D6-4762-B149-687E59CE5EA4}" presName="iconBgRect" presStyleLbl="bgShp" presStyleIdx="0" presStyleCnt="2"/>
      <dgm:spPr/>
    </dgm:pt>
    <dgm:pt modelId="{689D4C1F-1A0E-4CD8-9DD8-84D5DBBCCAB8}" type="pres">
      <dgm:prSet presAssocID="{77F5FC1D-38D6-4762-B149-687E59CE5E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881985E-E8C8-4B80-860F-C3DDB46694E8}" type="pres">
      <dgm:prSet presAssocID="{77F5FC1D-38D6-4762-B149-687E59CE5EA4}" presName="spaceRect" presStyleCnt="0"/>
      <dgm:spPr/>
    </dgm:pt>
    <dgm:pt modelId="{EE250B20-69BF-4F71-A805-5712B491EF1D}" type="pres">
      <dgm:prSet presAssocID="{77F5FC1D-38D6-4762-B149-687E59CE5EA4}" presName="textRect" presStyleLbl="revTx" presStyleIdx="0" presStyleCnt="2">
        <dgm:presLayoutVars>
          <dgm:chMax val="1"/>
          <dgm:chPref val="1"/>
        </dgm:presLayoutVars>
      </dgm:prSet>
      <dgm:spPr/>
    </dgm:pt>
    <dgm:pt modelId="{A86DB4A0-F3F9-4B7B-8A19-578EC752480C}" type="pres">
      <dgm:prSet presAssocID="{5A8EF048-D35E-4966-B852-9CC78C3D8C1F}" presName="sibTrans" presStyleLbl="sibTrans2D1" presStyleIdx="0" presStyleCnt="0"/>
      <dgm:spPr/>
    </dgm:pt>
    <dgm:pt modelId="{E837B5EE-600F-4704-A6F4-1EABD737BFD5}" type="pres">
      <dgm:prSet presAssocID="{5782E5F5-FF0D-4457-8C61-45937C1C4A58}" presName="compNode" presStyleCnt="0"/>
      <dgm:spPr/>
    </dgm:pt>
    <dgm:pt modelId="{E5F46DC4-1DC2-406E-B75B-65CD3D0225DB}" type="pres">
      <dgm:prSet presAssocID="{5782E5F5-FF0D-4457-8C61-45937C1C4A58}" presName="iconBgRect" presStyleLbl="bgShp" presStyleIdx="1" presStyleCnt="2"/>
      <dgm:spPr/>
    </dgm:pt>
    <dgm:pt modelId="{84A533DD-E32D-49B5-93E8-A223500E68A0}" type="pres">
      <dgm:prSet presAssocID="{5782E5F5-FF0D-4457-8C61-45937C1C4A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3F8AE5BD-9706-46D8-AA2A-8A12826ABC75}" type="pres">
      <dgm:prSet presAssocID="{5782E5F5-FF0D-4457-8C61-45937C1C4A58}" presName="spaceRect" presStyleCnt="0"/>
      <dgm:spPr/>
    </dgm:pt>
    <dgm:pt modelId="{5326CCAB-EE87-4DA8-B3A6-E6C36092B67E}" type="pres">
      <dgm:prSet presAssocID="{5782E5F5-FF0D-4457-8C61-45937C1C4A58}" presName="textRect" presStyleLbl="revTx" presStyleIdx="1" presStyleCnt="2">
        <dgm:presLayoutVars>
          <dgm:chMax val="1"/>
          <dgm:chPref val="1"/>
        </dgm:presLayoutVars>
      </dgm:prSet>
      <dgm:spPr/>
    </dgm:pt>
  </dgm:ptLst>
  <dgm:cxnLst>
    <dgm:cxn modelId="{6CCC8834-ACEC-4C36-BAF5-2D2F0A7D8AD1}" type="presOf" srcId="{2D15C2B8-414C-454A-9F99-0BE6D5999F58}" destId="{F986599B-3297-4118-9A83-C2E50A6BA10D}" srcOrd="0" destOrd="0" presId="urn:microsoft.com/office/officeart/2018/2/layout/IconCircleList"/>
    <dgm:cxn modelId="{E35D7E3B-AD68-4546-9E1C-2B2402CE9A48}" srcId="{2D15C2B8-414C-454A-9F99-0BE6D5999F58}" destId="{5782E5F5-FF0D-4457-8C61-45937C1C4A58}" srcOrd="1" destOrd="0" parTransId="{CE3EF525-0C45-43C4-BFB2-A33A152662C7}" sibTransId="{F7F5E057-4793-4C7F-B245-4237ECDE94C6}"/>
    <dgm:cxn modelId="{A6E2B642-3F82-4643-9EE8-6D8D1FBA80F0}" type="presOf" srcId="{5A8EF048-D35E-4966-B852-9CC78C3D8C1F}" destId="{A86DB4A0-F3F9-4B7B-8A19-578EC752480C}" srcOrd="0" destOrd="0" presId="urn:microsoft.com/office/officeart/2018/2/layout/IconCircleList"/>
    <dgm:cxn modelId="{867B3E92-5AA8-405E-A1E6-9A35E75A25F3}" srcId="{2D15C2B8-414C-454A-9F99-0BE6D5999F58}" destId="{77F5FC1D-38D6-4762-B149-687E59CE5EA4}" srcOrd="0" destOrd="0" parTransId="{3EA9E3C0-6F72-4DDA-A4B8-BEF791B13C67}" sibTransId="{5A8EF048-D35E-4966-B852-9CC78C3D8C1F}"/>
    <dgm:cxn modelId="{D94AD7A2-F090-45C4-96A1-389EB079CCAE}" type="presOf" srcId="{5782E5F5-FF0D-4457-8C61-45937C1C4A58}" destId="{5326CCAB-EE87-4DA8-B3A6-E6C36092B67E}" srcOrd="0" destOrd="0" presId="urn:microsoft.com/office/officeart/2018/2/layout/IconCircleList"/>
    <dgm:cxn modelId="{351620D7-C299-4D5D-962D-10D952C42691}" type="presOf" srcId="{77F5FC1D-38D6-4762-B149-687E59CE5EA4}" destId="{EE250B20-69BF-4F71-A805-5712B491EF1D}" srcOrd="0" destOrd="0" presId="urn:microsoft.com/office/officeart/2018/2/layout/IconCircleList"/>
    <dgm:cxn modelId="{2A88B8CC-BFA2-4D0F-9560-2E49398DACB4}" type="presParOf" srcId="{F986599B-3297-4118-9A83-C2E50A6BA10D}" destId="{45B87BB0-9E3D-4309-8509-27756C33B4C6}" srcOrd="0" destOrd="0" presId="urn:microsoft.com/office/officeart/2018/2/layout/IconCircleList"/>
    <dgm:cxn modelId="{04681606-18A5-47C8-ABFA-115E8107868F}" type="presParOf" srcId="{45B87BB0-9E3D-4309-8509-27756C33B4C6}" destId="{D5B43BA0-AD95-4EDE-979A-6EA561FA5521}" srcOrd="0" destOrd="0" presId="urn:microsoft.com/office/officeart/2018/2/layout/IconCircleList"/>
    <dgm:cxn modelId="{1D7AF0C5-A736-4FB8-9C1B-9318CDBBACD1}" type="presParOf" srcId="{D5B43BA0-AD95-4EDE-979A-6EA561FA5521}" destId="{7F5FDE1A-728A-4182-8F10-850FBD95E5FE}" srcOrd="0" destOrd="0" presId="urn:microsoft.com/office/officeart/2018/2/layout/IconCircleList"/>
    <dgm:cxn modelId="{DD9FDE37-3EE7-4217-89E7-20D24E65C780}" type="presParOf" srcId="{D5B43BA0-AD95-4EDE-979A-6EA561FA5521}" destId="{689D4C1F-1A0E-4CD8-9DD8-84D5DBBCCAB8}" srcOrd="1" destOrd="0" presId="urn:microsoft.com/office/officeart/2018/2/layout/IconCircleList"/>
    <dgm:cxn modelId="{523F1FE1-6253-497F-BBD4-8FCE0F2AA48E}" type="presParOf" srcId="{D5B43BA0-AD95-4EDE-979A-6EA561FA5521}" destId="{6881985E-E8C8-4B80-860F-C3DDB46694E8}" srcOrd="2" destOrd="0" presId="urn:microsoft.com/office/officeart/2018/2/layout/IconCircleList"/>
    <dgm:cxn modelId="{19E03170-C951-462C-9965-1FB402E25CBB}" type="presParOf" srcId="{D5B43BA0-AD95-4EDE-979A-6EA561FA5521}" destId="{EE250B20-69BF-4F71-A805-5712B491EF1D}" srcOrd="3" destOrd="0" presId="urn:microsoft.com/office/officeart/2018/2/layout/IconCircleList"/>
    <dgm:cxn modelId="{7855F5D2-22FC-4095-B4C5-3F1281D031E5}" type="presParOf" srcId="{45B87BB0-9E3D-4309-8509-27756C33B4C6}" destId="{A86DB4A0-F3F9-4B7B-8A19-578EC752480C}" srcOrd="1" destOrd="0" presId="urn:microsoft.com/office/officeart/2018/2/layout/IconCircleList"/>
    <dgm:cxn modelId="{90FFF3EB-FE9B-4BF4-B32C-3FAA404B79C2}" type="presParOf" srcId="{45B87BB0-9E3D-4309-8509-27756C33B4C6}" destId="{E837B5EE-600F-4704-A6F4-1EABD737BFD5}" srcOrd="2" destOrd="0" presId="urn:microsoft.com/office/officeart/2018/2/layout/IconCircleList"/>
    <dgm:cxn modelId="{F734028E-EC80-4518-8109-949DA2537E6B}" type="presParOf" srcId="{E837B5EE-600F-4704-A6F4-1EABD737BFD5}" destId="{E5F46DC4-1DC2-406E-B75B-65CD3D0225DB}" srcOrd="0" destOrd="0" presId="urn:microsoft.com/office/officeart/2018/2/layout/IconCircleList"/>
    <dgm:cxn modelId="{3E085262-AE87-4884-AB3F-BE1AC588056B}" type="presParOf" srcId="{E837B5EE-600F-4704-A6F4-1EABD737BFD5}" destId="{84A533DD-E32D-49B5-93E8-A223500E68A0}" srcOrd="1" destOrd="0" presId="urn:microsoft.com/office/officeart/2018/2/layout/IconCircleList"/>
    <dgm:cxn modelId="{0C41EC91-B72C-48C4-B86B-502A4FDEBA03}" type="presParOf" srcId="{E837B5EE-600F-4704-A6F4-1EABD737BFD5}" destId="{3F8AE5BD-9706-46D8-AA2A-8A12826ABC75}" srcOrd="2" destOrd="0" presId="urn:microsoft.com/office/officeart/2018/2/layout/IconCircleList"/>
    <dgm:cxn modelId="{9D6A3C7B-9DFF-4829-A55E-15794A980641}" type="presParOf" srcId="{E837B5EE-600F-4704-A6F4-1EABD737BFD5}" destId="{5326CCAB-EE87-4DA8-B3A6-E6C36092B67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68823-A21C-4075-B875-B2F58973E9F6}">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C8602-89B5-4A8E-987D-10D7A962390E}">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39164-B25D-4E69-B4EC-6DEB93AD85E7}">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Introductory Exercise</a:t>
          </a:r>
        </a:p>
      </dsp:txBody>
      <dsp:txXfrm>
        <a:off x="1172126" y="90072"/>
        <a:ext cx="2114937" cy="897246"/>
      </dsp:txXfrm>
    </dsp:sp>
    <dsp:sp modelId="{FE1A940D-111E-4312-8594-0F3ACCAB5B04}">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E84DB-AFA6-4354-AC5A-9C1DFB54D98C}">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EC100E-CA29-49FE-8CFD-8FE09599333D}">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Trauma Informed Practice</a:t>
          </a:r>
        </a:p>
      </dsp:txBody>
      <dsp:txXfrm>
        <a:off x="4745088" y="90072"/>
        <a:ext cx="2114937" cy="897246"/>
      </dsp:txXfrm>
    </dsp:sp>
    <dsp:sp modelId="{7AFE0C54-2955-4327-AF06-0C877DF071C6}">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54D27-B39A-457E-BF55-A6689FD26AFC}">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518BC-573D-414D-A46C-9CBE9A3B9B86}">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Title IX: State of the Regulations; Policy Review</a:t>
          </a:r>
        </a:p>
      </dsp:txBody>
      <dsp:txXfrm>
        <a:off x="8318049" y="90072"/>
        <a:ext cx="2114937" cy="897246"/>
      </dsp:txXfrm>
    </dsp:sp>
    <dsp:sp modelId="{4DF6EC51-5268-4E2B-B239-B204C05E69E3}">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186B9-3D4F-4932-87B0-AD6B527C2288}">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B54E0-A2E6-44E9-9755-EFD0D1B30000}">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Checking Bias Activity</a:t>
          </a:r>
        </a:p>
      </dsp:txBody>
      <dsp:txXfrm>
        <a:off x="1172126" y="1727045"/>
        <a:ext cx="2114937" cy="897246"/>
      </dsp:txXfrm>
    </dsp:sp>
    <dsp:sp modelId="{A0A97543-40BA-4E0C-B66D-5AC91211AAA1}">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B530F-F9B8-42BA-ACA7-EAB5711ECAF9}">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4A715-2D90-4D32-AF34-2AEAA455B887}">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Process Review</a:t>
          </a:r>
        </a:p>
      </dsp:txBody>
      <dsp:txXfrm>
        <a:off x="4745088" y="1727045"/>
        <a:ext cx="2114937" cy="897246"/>
      </dsp:txXfrm>
    </dsp:sp>
    <dsp:sp modelId="{10CA3CD0-C227-4EA9-A9C2-2F9FF895658B}">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C63E6-3ACD-4FA3-9C76-ACC7487F0448}">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0B791D-1C5E-44F9-8993-0BDFE595CF84}">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General Case Documentation</a:t>
          </a:r>
        </a:p>
      </dsp:txBody>
      <dsp:txXfrm>
        <a:off x="8318049" y="1727045"/>
        <a:ext cx="2114937" cy="897246"/>
      </dsp:txXfrm>
    </dsp:sp>
    <dsp:sp modelId="{F083F3A0-BAAD-4E8B-A820-1D5FF1CA1D91}">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A1301-3495-4182-860F-179618D430BB}">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E0A673-CB24-431D-A120-45094BEB55FA}">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Investigation Technique</a:t>
          </a:r>
        </a:p>
      </dsp:txBody>
      <dsp:txXfrm>
        <a:off x="1172126" y="3364019"/>
        <a:ext cx="2114937" cy="897246"/>
      </dsp:txXfrm>
    </dsp:sp>
    <dsp:sp modelId="{D119A038-245E-4B10-BA2B-6D87AC1EF4E8}">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F7744-1223-4E7B-982B-EEA6882F5777}">
      <dsp:nvSpPr>
        <dsp:cNvPr id="0" name=""/>
        <dsp:cNvSpPr/>
      </dsp:nvSpPr>
      <dsp:spPr>
        <a:xfrm>
          <a:off x="3843996" y="3552441"/>
          <a:ext cx="520402" cy="5204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3322CD-2567-4E36-BAD6-15A63E3FCFAE}">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Hearing Overview</a:t>
          </a:r>
        </a:p>
      </dsp:txBody>
      <dsp:txXfrm>
        <a:off x="4745088" y="3364019"/>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6AF74-54EC-4441-99C5-182BDB31B37F}">
      <dsp:nvSpPr>
        <dsp:cNvPr id="0" name=""/>
        <dsp:cNvSpPr/>
      </dsp:nvSpPr>
      <dsp:spPr>
        <a:xfrm>
          <a:off x="0" y="58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D8445-8805-4461-9BCD-9829CAAFAB3C}">
      <dsp:nvSpPr>
        <dsp:cNvPr id="0" name=""/>
        <dsp:cNvSpPr/>
      </dsp:nvSpPr>
      <dsp:spPr>
        <a:xfrm>
          <a:off x="0" y="585"/>
          <a:ext cx="10515600" cy="95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Policy merger of AD 85 and AD 91 with broadening of harassment definition and change in jurisdictional parameters</a:t>
          </a:r>
        </a:p>
      </dsp:txBody>
      <dsp:txXfrm>
        <a:off x="0" y="585"/>
        <a:ext cx="10515600" cy="958291"/>
      </dsp:txXfrm>
    </dsp:sp>
    <dsp:sp modelId="{CCF7D4A3-107E-4062-9757-3215FE7A0D8B}">
      <dsp:nvSpPr>
        <dsp:cNvPr id="0" name=""/>
        <dsp:cNvSpPr/>
      </dsp:nvSpPr>
      <dsp:spPr>
        <a:xfrm>
          <a:off x="0" y="95887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05D15-F66E-4071-A13D-5E1A4E085906}">
      <dsp:nvSpPr>
        <dsp:cNvPr id="0" name=""/>
        <dsp:cNvSpPr/>
      </dsp:nvSpPr>
      <dsp:spPr>
        <a:xfrm>
          <a:off x="0" y="958877"/>
          <a:ext cx="10515600" cy="95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Hearing availability for all misconduct cases (with some projected alternatives depending on the case)</a:t>
          </a:r>
        </a:p>
      </dsp:txBody>
      <dsp:txXfrm>
        <a:off x="0" y="958877"/>
        <a:ext cx="10515600" cy="958291"/>
      </dsp:txXfrm>
    </dsp:sp>
    <dsp:sp modelId="{CD1254C0-1165-4FC8-BBE0-B74FB84D03C7}">
      <dsp:nvSpPr>
        <dsp:cNvPr id="0" name=""/>
        <dsp:cNvSpPr/>
      </dsp:nvSpPr>
      <dsp:spPr>
        <a:xfrm>
          <a:off x="0" y="19171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366CE-ABEF-42D9-84E1-92E14BDC16BA}">
      <dsp:nvSpPr>
        <dsp:cNvPr id="0" name=""/>
        <dsp:cNvSpPr/>
      </dsp:nvSpPr>
      <dsp:spPr>
        <a:xfrm>
          <a:off x="0" y="1917169"/>
          <a:ext cx="10515600" cy="95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Increased focus on pregnancy-related protection</a:t>
          </a:r>
        </a:p>
      </dsp:txBody>
      <dsp:txXfrm>
        <a:off x="0" y="1917169"/>
        <a:ext cx="10515600" cy="958291"/>
      </dsp:txXfrm>
    </dsp:sp>
    <dsp:sp modelId="{6D5AE900-047A-4EA3-B105-0D321391AE65}">
      <dsp:nvSpPr>
        <dsp:cNvPr id="0" name=""/>
        <dsp:cNvSpPr/>
      </dsp:nvSpPr>
      <dsp:spPr>
        <a:xfrm>
          <a:off x="0" y="287546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A067B-8422-4C00-92BF-98F65060328C}">
      <dsp:nvSpPr>
        <dsp:cNvPr id="0" name=""/>
        <dsp:cNvSpPr/>
      </dsp:nvSpPr>
      <dsp:spPr>
        <a:xfrm>
          <a:off x="0" y="2875460"/>
          <a:ext cx="10515600" cy="95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Memorialization of protections related to gender identity and sexual orientation</a:t>
          </a:r>
        </a:p>
      </dsp:txBody>
      <dsp:txXfrm>
        <a:off x="0" y="2875460"/>
        <a:ext cx="10515600" cy="958291"/>
      </dsp:txXfrm>
    </dsp:sp>
    <dsp:sp modelId="{E9291A4B-323F-47CD-88F7-4FE41C92CD64}">
      <dsp:nvSpPr>
        <dsp:cNvPr id="0" name=""/>
        <dsp:cNvSpPr/>
      </dsp:nvSpPr>
      <dsp:spPr>
        <a:xfrm>
          <a:off x="0" y="383375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44715-4AE0-42AD-9846-D8F52BFCFB5B}">
      <dsp:nvSpPr>
        <dsp:cNvPr id="0" name=""/>
        <dsp:cNvSpPr/>
      </dsp:nvSpPr>
      <dsp:spPr>
        <a:xfrm>
          <a:off x="0" y="3833752"/>
          <a:ext cx="10515600" cy="95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Potential broadening of reporting requirements</a:t>
          </a:r>
        </a:p>
      </dsp:txBody>
      <dsp:txXfrm>
        <a:off x="0" y="3833752"/>
        <a:ext cx="10515600" cy="958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DA336-49DB-45BC-B334-59377A49C624}">
      <dsp:nvSpPr>
        <dsp:cNvPr id="0" name=""/>
        <dsp:cNvSpPr/>
      </dsp:nvSpPr>
      <dsp:spPr>
        <a:xfrm>
          <a:off x="0" y="778802"/>
          <a:ext cx="10515600" cy="1437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CFED7-F787-4823-B65A-534ECD9AA99D}">
      <dsp:nvSpPr>
        <dsp:cNvPr id="0" name=""/>
        <dsp:cNvSpPr/>
      </dsp:nvSpPr>
      <dsp:spPr>
        <a:xfrm>
          <a:off x="434931" y="1102304"/>
          <a:ext cx="790783" cy="790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322D0-0C07-4EC9-946B-BCAC145EDA57}">
      <dsp:nvSpPr>
        <dsp:cNvPr id="0" name=""/>
        <dsp:cNvSpPr/>
      </dsp:nvSpPr>
      <dsp:spPr>
        <a:xfrm>
          <a:off x="1660646" y="778802"/>
          <a:ext cx="8854953" cy="1437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66" tIns="152166" rIns="152166" bIns="152166" numCol="1" spcCol="1270" anchor="ctr" anchorCtr="0">
          <a:noAutofit/>
        </a:bodyPr>
        <a:lstStyle/>
        <a:p>
          <a:pPr marL="0" lvl="0" indent="0" algn="l" defTabSz="1111250">
            <a:lnSpc>
              <a:spcPct val="100000"/>
            </a:lnSpc>
            <a:spcBef>
              <a:spcPct val="0"/>
            </a:spcBef>
            <a:spcAft>
              <a:spcPct val="35000"/>
            </a:spcAft>
            <a:buNone/>
          </a:pPr>
          <a:r>
            <a:rPr lang="en-US" sz="2500" kern="1200"/>
            <a:t>Applies to all students, faculty, staff, affiliates, and other individuals participating or attempting to participate in University programs or activities</a:t>
          </a:r>
        </a:p>
      </dsp:txBody>
      <dsp:txXfrm>
        <a:off x="1660646" y="778802"/>
        <a:ext cx="8854953" cy="1437789"/>
      </dsp:txXfrm>
    </dsp:sp>
    <dsp:sp modelId="{8A9AECC4-9C3C-4D2F-BDB4-086A473BA194}">
      <dsp:nvSpPr>
        <dsp:cNvPr id="0" name=""/>
        <dsp:cNvSpPr/>
      </dsp:nvSpPr>
      <dsp:spPr>
        <a:xfrm>
          <a:off x="0" y="2576038"/>
          <a:ext cx="10515600" cy="1437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1F2E0-ADF8-437E-A982-9D7464868CB7}">
      <dsp:nvSpPr>
        <dsp:cNvPr id="0" name=""/>
        <dsp:cNvSpPr/>
      </dsp:nvSpPr>
      <dsp:spPr>
        <a:xfrm>
          <a:off x="434931" y="2899541"/>
          <a:ext cx="790783" cy="790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90392-CEF5-4B66-B14E-A0F4F4A60494}">
      <dsp:nvSpPr>
        <dsp:cNvPr id="0" name=""/>
        <dsp:cNvSpPr/>
      </dsp:nvSpPr>
      <dsp:spPr>
        <a:xfrm>
          <a:off x="1660646" y="2576038"/>
          <a:ext cx="8854953" cy="1437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66" tIns="152166" rIns="152166" bIns="152166" numCol="1" spcCol="1270" anchor="ctr" anchorCtr="0">
          <a:noAutofit/>
        </a:bodyPr>
        <a:lstStyle/>
        <a:p>
          <a:pPr marL="0" lvl="0" indent="0" algn="l" defTabSz="1111250">
            <a:lnSpc>
              <a:spcPct val="100000"/>
            </a:lnSpc>
            <a:spcBef>
              <a:spcPct val="0"/>
            </a:spcBef>
            <a:spcAft>
              <a:spcPct val="35000"/>
            </a:spcAft>
            <a:buNone/>
          </a:pPr>
          <a:r>
            <a:rPr lang="en-US" sz="2500" kern="1200"/>
            <a:t>Covers conducts in the United States either on Penn State property or off campus in a Penn State-sanctioned education program or activity</a:t>
          </a:r>
        </a:p>
      </dsp:txBody>
      <dsp:txXfrm>
        <a:off x="1660646" y="2576038"/>
        <a:ext cx="8854953" cy="1437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8FA73-A8ED-4DA0-A175-082AF2D59B78}">
      <dsp:nvSpPr>
        <dsp:cNvPr id="0" name=""/>
        <dsp:cNvSpPr/>
      </dsp:nvSpPr>
      <dsp:spPr>
        <a:xfrm>
          <a:off x="3080" y="807678"/>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Unwelcome sexual advances, </a:t>
          </a:r>
        </a:p>
      </dsp:txBody>
      <dsp:txXfrm>
        <a:off x="3080" y="807678"/>
        <a:ext cx="2444055" cy="1466433"/>
      </dsp:txXfrm>
    </dsp:sp>
    <dsp:sp modelId="{B53E5676-7308-4563-805C-1C81EC63C7B6}">
      <dsp:nvSpPr>
        <dsp:cNvPr id="0" name=""/>
        <dsp:cNvSpPr/>
      </dsp:nvSpPr>
      <dsp:spPr>
        <a:xfrm>
          <a:off x="2691541" y="807678"/>
          <a:ext cx="2444055" cy="1466433"/>
        </a:xfrm>
        <a:prstGeom prst="rect">
          <a:avLst/>
        </a:prstGeom>
        <a:solidFill>
          <a:schemeClr val="accent2">
            <a:hueOff val="-173964"/>
            <a:satOff val="-7899"/>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Requests for sexual favors, </a:t>
          </a:r>
        </a:p>
      </dsp:txBody>
      <dsp:txXfrm>
        <a:off x="2691541" y="807678"/>
        <a:ext cx="2444055" cy="1466433"/>
      </dsp:txXfrm>
    </dsp:sp>
    <dsp:sp modelId="{86645692-7DC2-48EA-AA43-D1DB5A08F300}">
      <dsp:nvSpPr>
        <dsp:cNvPr id="0" name=""/>
        <dsp:cNvSpPr/>
      </dsp:nvSpPr>
      <dsp:spPr>
        <a:xfrm>
          <a:off x="5380002" y="807678"/>
          <a:ext cx="2444055" cy="1466433"/>
        </a:xfrm>
        <a:prstGeom prst="rect">
          <a:avLst/>
        </a:prstGeom>
        <a:solidFill>
          <a:schemeClr val="accent2">
            <a:hueOff val="-347928"/>
            <a:satOff val="-15799"/>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Verbal or physical conduct of a sexual nature, </a:t>
          </a:r>
        </a:p>
      </dsp:txBody>
      <dsp:txXfrm>
        <a:off x="5380002" y="807678"/>
        <a:ext cx="2444055" cy="1466433"/>
      </dsp:txXfrm>
    </dsp:sp>
    <dsp:sp modelId="{F449EC50-A9C4-45C4-8567-95C30D80CB3B}">
      <dsp:nvSpPr>
        <dsp:cNvPr id="0" name=""/>
        <dsp:cNvSpPr/>
      </dsp:nvSpPr>
      <dsp:spPr>
        <a:xfrm>
          <a:off x="8068463" y="807678"/>
          <a:ext cx="2444055" cy="1466433"/>
        </a:xfrm>
        <a:prstGeom prst="rect">
          <a:avLst/>
        </a:prstGeom>
        <a:solidFill>
          <a:schemeClr val="accent2">
            <a:hueOff val="-521893"/>
            <a:satOff val="-2369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Sexual exploitation (including dishonesty or deception regarding the use of contraceptives or condoms during the course of sexual contact or sexual activity), </a:t>
          </a:r>
        </a:p>
      </dsp:txBody>
      <dsp:txXfrm>
        <a:off x="8068463" y="807678"/>
        <a:ext cx="2444055" cy="1466433"/>
      </dsp:txXfrm>
    </dsp:sp>
    <dsp:sp modelId="{A0947269-5C60-4A9B-9B18-63E7AE9F5D0F}">
      <dsp:nvSpPr>
        <dsp:cNvPr id="0" name=""/>
        <dsp:cNvSpPr/>
      </dsp:nvSpPr>
      <dsp:spPr>
        <a:xfrm>
          <a:off x="3080" y="2518517"/>
          <a:ext cx="2444055" cy="1466433"/>
        </a:xfrm>
        <a:prstGeom prst="rect">
          <a:avLst/>
        </a:prstGeom>
        <a:solidFill>
          <a:schemeClr val="accent2">
            <a:hueOff val="-695857"/>
            <a:satOff val="-31598"/>
            <a:lumOff val="2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Sexual coercion, </a:t>
          </a:r>
        </a:p>
      </dsp:txBody>
      <dsp:txXfrm>
        <a:off x="3080" y="2518517"/>
        <a:ext cx="2444055" cy="1466433"/>
      </dsp:txXfrm>
    </dsp:sp>
    <dsp:sp modelId="{E0534585-5002-4436-B077-E06DA7EAB554}">
      <dsp:nvSpPr>
        <dsp:cNvPr id="0" name=""/>
        <dsp:cNvSpPr/>
      </dsp:nvSpPr>
      <dsp:spPr>
        <a:xfrm>
          <a:off x="2691541" y="2518517"/>
          <a:ext cx="2444055" cy="1466433"/>
        </a:xfrm>
        <a:prstGeom prst="rect">
          <a:avLst/>
        </a:prstGeom>
        <a:solidFill>
          <a:schemeClr val="accent2">
            <a:hueOff val="-869821"/>
            <a:satOff val="-39497"/>
            <a:lumOff val="2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Sexual touching and fondling, </a:t>
          </a:r>
        </a:p>
      </dsp:txBody>
      <dsp:txXfrm>
        <a:off x="2691541" y="2518517"/>
        <a:ext cx="2444055" cy="1466433"/>
      </dsp:txXfrm>
    </dsp:sp>
    <dsp:sp modelId="{5795F7D0-EFB9-4283-8DDF-14ABBF55FC5A}">
      <dsp:nvSpPr>
        <dsp:cNvPr id="0" name=""/>
        <dsp:cNvSpPr/>
      </dsp:nvSpPr>
      <dsp:spPr>
        <a:xfrm>
          <a:off x="5380002" y="2518517"/>
          <a:ext cx="2444055" cy="1466433"/>
        </a:xfrm>
        <a:prstGeom prst="rect">
          <a:avLst/>
        </a:prstGeom>
        <a:solidFill>
          <a:schemeClr val="accent2">
            <a:hueOff val="-1043785"/>
            <a:satOff val="-47397"/>
            <a:lumOff val="3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touching of an unwilling person’s intimate parts, and </a:t>
          </a:r>
        </a:p>
      </dsp:txBody>
      <dsp:txXfrm>
        <a:off x="5380002" y="2518517"/>
        <a:ext cx="2444055" cy="1466433"/>
      </dsp:txXfrm>
    </dsp:sp>
    <dsp:sp modelId="{1A2740F3-3F08-4271-BA31-DB27224F6D1C}">
      <dsp:nvSpPr>
        <dsp:cNvPr id="0" name=""/>
        <dsp:cNvSpPr/>
      </dsp:nvSpPr>
      <dsp:spPr>
        <a:xfrm>
          <a:off x="8068463" y="2518517"/>
          <a:ext cx="2444055" cy="1466433"/>
        </a:xfrm>
        <a:prstGeom prst="rect">
          <a:avLst/>
        </a:prstGeom>
        <a:solidFill>
          <a:schemeClr val="accent2">
            <a:hueOff val="-1217749"/>
            <a:satOff val="-55296"/>
            <a:lumOff val="3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Forcing an unwilling person to touch another’s intimate parts.</a:t>
          </a:r>
        </a:p>
      </dsp:txBody>
      <dsp:txXfrm>
        <a:off x="8068463" y="2518517"/>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6B536-D787-4D5F-B2DA-1D703B4DE939}">
      <dsp:nvSpPr>
        <dsp:cNvPr id="0" name=""/>
        <dsp:cNvSpPr/>
      </dsp:nvSpPr>
      <dsp:spPr>
        <a:xfrm>
          <a:off x="0" y="1081865"/>
          <a:ext cx="2628899" cy="26288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Bias an individual is aware of</a:t>
          </a:r>
        </a:p>
      </dsp:txBody>
      <dsp:txXfrm>
        <a:off x="384993" y="1466858"/>
        <a:ext cx="1858913" cy="1858913"/>
      </dsp:txXfrm>
    </dsp:sp>
    <dsp:sp modelId="{CD5DA050-E2BC-472E-AD19-CFEB95BBE895}">
      <dsp:nvSpPr>
        <dsp:cNvPr id="0" name=""/>
        <dsp:cNvSpPr/>
      </dsp:nvSpPr>
      <dsp:spPr>
        <a:xfrm rot="5400000">
          <a:off x="3071205" y="1931992"/>
          <a:ext cx="920115" cy="928645"/>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48661-7F40-413C-917A-6E2012AE64A2}">
      <dsp:nvSpPr>
        <dsp:cNvPr id="0" name=""/>
        <dsp:cNvSpPr/>
      </dsp:nvSpPr>
      <dsp:spPr>
        <a:xfrm>
          <a:off x="4381061" y="1519576"/>
          <a:ext cx="1753476" cy="1753476"/>
        </a:xfrm>
        <a:prstGeom prst="ellipse">
          <a:avLst/>
        </a:prstGeom>
        <a:solidFill>
          <a:schemeClr val="accent5">
            <a:hueOff val="876596"/>
            <a:satOff val="-2446"/>
            <a:lumOff val="-6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Explicit</a:t>
          </a:r>
        </a:p>
      </dsp:txBody>
      <dsp:txXfrm>
        <a:off x="4637852" y="1776367"/>
        <a:ext cx="1239894" cy="1239894"/>
      </dsp:txXfrm>
    </dsp:sp>
    <dsp:sp modelId="{0B1721D2-DA5F-430B-8D53-39245FDBA27C}">
      <dsp:nvSpPr>
        <dsp:cNvPr id="0" name=""/>
        <dsp:cNvSpPr/>
      </dsp:nvSpPr>
      <dsp:spPr>
        <a:xfrm rot="5400000">
          <a:off x="6576844" y="1931992"/>
          <a:ext cx="920115" cy="928645"/>
        </a:xfrm>
        <a:prstGeom prst="triangle">
          <a:avLst/>
        </a:prstGeom>
        <a:solidFill>
          <a:schemeClr val="accent5">
            <a:hueOff val="1753192"/>
            <a:satOff val="-4892"/>
            <a:lumOff val="-127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B918A8-CAF5-45F1-ADA3-CE3487D89A91}">
      <dsp:nvSpPr>
        <dsp:cNvPr id="0" name=""/>
        <dsp:cNvSpPr/>
      </dsp:nvSpPr>
      <dsp:spPr>
        <a:xfrm>
          <a:off x="7886700" y="1081865"/>
          <a:ext cx="2628899" cy="2628899"/>
        </a:xfrm>
        <a:prstGeom prst="ellipse">
          <a:avLst/>
        </a:prstGeom>
        <a:solidFill>
          <a:schemeClr val="accent5">
            <a:hueOff val="1753192"/>
            <a:satOff val="-4892"/>
            <a:lumOff val="-1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Prejudices</a:t>
          </a:r>
        </a:p>
      </dsp:txBody>
      <dsp:txXfrm>
        <a:off x="8271693" y="1466858"/>
        <a:ext cx="1858913" cy="1858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88756-B750-4ACF-ACF1-50C446865DFD}">
      <dsp:nvSpPr>
        <dsp:cNvPr id="0" name=""/>
        <dsp:cNvSpPr/>
      </dsp:nvSpPr>
      <dsp:spPr>
        <a:xfrm>
          <a:off x="1283" y="673807"/>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People extend greater trust, positive regard, cooperation, and empathy to in-group members.</a:t>
          </a:r>
        </a:p>
      </dsp:txBody>
      <dsp:txXfrm>
        <a:off x="1283" y="673807"/>
        <a:ext cx="5006206" cy="3003723"/>
      </dsp:txXfrm>
    </dsp:sp>
    <dsp:sp modelId="{6F631DB1-7019-482B-A604-2B398CE0AA65}">
      <dsp:nvSpPr>
        <dsp:cNvPr id="0" name=""/>
        <dsp:cNvSpPr/>
      </dsp:nvSpPr>
      <dsp:spPr>
        <a:xfrm>
          <a:off x="5508110" y="673807"/>
          <a:ext cx="5006206" cy="3003723"/>
        </a:xfrm>
        <a:prstGeom prst="rect">
          <a:avLst/>
        </a:prstGeom>
        <a:solidFill>
          <a:schemeClr val="accent2">
            <a:hueOff val="-1217749"/>
            <a:satOff val="-55296"/>
            <a:lumOff val="3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This is instinctive and unconscious and may cause negative interactions with members of the out-group.</a:t>
          </a:r>
        </a:p>
      </dsp:txBody>
      <dsp:txXfrm>
        <a:off x="5508110" y="673807"/>
        <a:ext cx="5006206" cy="3003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87466-BDD1-470D-9B04-9660599130F2}">
      <dsp:nvSpPr>
        <dsp:cNvPr id="0" name=""/>
        <dsp:cNvSpPr/>
      </dsp:nvSpPr>
      <dsp:spPr>
        <a:xfrm>
          <a:off x="0" y="92089"/>
          <a:ext cx="10515600" cy="722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Details of the grievance process, including informal resolution​</a:t>
          </a:r>
          <a:endParaRPr lang="en-US" sz="1900" kern="1200"/>
        </a:p>
      </dsp:txBody>
      <dsp:txXfrm>
        <a:off x="35268" y="127357"/>
        <a:ext cx="10445064" cy="651938"/>
      </dsp:txXfrm>
    </dsp:sp>
    <dsp:sp modelId="{BE9F4EFD-4B58-446D-87C5-7DC101DDBA9B}">
      <dsp:nvSpPr>
        <dsp:cNvPr id="0" name=""/>
        <dsp:cNvSpPr/>
      </dsp:nvSpPr>
      <dsp:spPr>
        <a:xfrm>
          <a:off x="0" y="869284"/>
          <a:ext cx="10515600"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Allegations of sexual harassment including “sufficient details known at the time and with sufficient time to prepare a response before any initial interview.”​</a:t>
          </a:r>
          <a:endParaRPr lang="en-US" sz="1900" kern="1200"/>
        </a:p>
      </dsp:txBody>
      <dsp:txXfrm>
        <a:off x="35268" y="904552"/>
        <a:ext cx="10445064" cy="651938"/>
      </dsp:txXfrm>
    </dsp:sp>
    <dsp:sp modelId="{A5134765-7460-4128-A007-A2B5ADD38EE4}">
      <dsp:nvSpPr>
        <dsp:cNvPr id="0" name=""/>
        <dsp:cNvSpPr/>
      </dsp:nvSpPr>
      <dsp:spPr>
        <a:xfrm>
          <a:off x="0" y="1646480"/>
          <a:ext cx="10515600" cy="7224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Including party identity, conduct, date and location of the incident​</a:t>
          </a:r>
          <a:endParaRPr lang="en-US" sz="1900" kern="1200"/>
        </a:p>
      </dsp:txBody>
      <dsp:txXfrm>
        <a:off x="35268" y="1681748"/>
        <a:ext cx="10445064" cy="651938"/>
      </dsp:txXfrm>
    </dsp:sp>
    <dsp:sp modelId="{24B30358-E4DB-4D13-9126-5E6189CAB210}">
      <dsp:nvSpPr>
        <dsp:cNvPr id="0" name=""/>
        <dsp:cNvSpPr/>
      </dsp:nvSpPr>
      <dsp:spPr>
        <a:xfrm>
          <a:off x="0" y="2423675"/>
          <a:ext cx="10515600" cy="722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Statement indicating Respondent is presumed not responsible and determination regarding responsibility does not occur until the conclusion of the grievance process​</a:t>
          </a:r>
          <a:endParaRPr lang="en-US" sz="1900" kern="1200"/>
        </a:p>
      </dsp:txBody>
      <dsp:txXfrm>
        <a:off x="35268" y="2458943"/>
        <a:ext cx="10445064" cy="651938"/>
      </dsp:txXfrm>
    </dsp:sp>
    <dsp:sp modelId="{7BBFEA9D-3809-4E2D-B4EB-738234C74743}">
      <dsp:nvSpPr>
        <dsp:cNvPr id="0" name=""/>
        <dsp:cNvSpPr/>
      </dsp:nvSpPr>
      <dsp:spPr>
        <a:xfrm>
          <a:off x="0" y="3200869"/>
          <a:ext cx="10515600" cy="722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Information regarding advisor of choice​</a:t>
          </a:r>
          <a:endParaRPr lang="en-US" sz="1900" kern="1200"/>
        </a:p>
      </dsp:txBody>
      <dsp:txXfrm>
        <a:off x="35268" y="3236137"/>
        <a:ext cx="10445064" cy="651938"/>
      </dsp:txXfrm>
    </dsp:sp>
    <dsp:sp modelId="{E4F7B1CC-FD36-4618-B8EB-F9C761009101}">
      <dsp:nvSpPr>
        <dsp:cNvPr id="0" name=""/>
        <dsp:cNvSpPr/>
      </dsp:nvSpPr>
      <dsp:spPr>
        <a:xfrm>
          <a:off x="0" y="3978064"/>
          <a:ext cx="10515600" cy="722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Statement about the relevant section of the code of conduct that prohibits knowingly making false statements/submitting false information</a:t>
          </a:r>
          <a:endParaRPr lang="en-US" sz="1900" kern="1200"/>
        </a:p>
      </dsp:txBody>
      <dsp:txXfrm>
        <a:off x="35268" y="4013332"/>
        <a:ext cx="10445064" cy="651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DE1A-728A-4182-8F10-850FBD95E5FE}">
      <dsp:nvSpPr>
        <dsp:cNvPr id="0" name=""/>
        <dsp:cNvSpPr/>
      </dsp:nvSpPr>
      <dsp:spPr>
        <a:xfrm>
          <a:off x="212335" y="1507711"/>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D4C1F-1A0E-4CD8-9DD8-84D5DBBCCAB8}">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250B20-69BF-4F71-A805-5712B491EF1D}">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How do investigators prepare?</a:t>
          </a:r>
        </a:p>
      </dsp:txBody>
      <dsp:txXfrm>
        <a:off x="1834517" y="1507711"/>
        <a:ext cx="3148942" cy="1335915"/>
      </dsp:txXfrm>
    </dsp:sp>
    <dsp:sp modelId="{E5F46DC4-1DC2-406E-B75B-65CD3D0225DB}">
      <dsp:nvSpPr>
        <dsp:cNvPr id="0" name=""/>
        <dsp:cNvSpPr/>
      </dsp:nvSpPr>
      <dsp:spPr>
        <a:xfrm>
          <a:off x="5532139" y="1507711"/>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533DD-E32D-49B5-93E8-A223500E68A0}">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6CCAB-EE87-4DA8-B3A6-E6C36092B67E}">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What is important to present?</a:t>
          </a:r>
        </a:p>
      </dsp:txBody>
      <dsp:txXfrm>
        <a:off x="7154322" y="1507711"/>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2EB4B-25EF-3744-8493-62DDE0E0A39F}"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41CE5-54C7-0243-8776-41785DD7F13A}" type="slidenum">
              <a:rPr lang="en-US" smtClean="0"/>
              <a:t>‹#›</a:t>
            </a:fld>
            <a:endParaRPr lang="en-US"/>
          </a:p>
        </p:txBody>
      </p:sp>
    </p:spTree>
    <p:extLst>
      <p:ext uri="{BB962C8B-B14F-4D97-AF65-F5344CB8AC3E}">
        <p14:creationId xmlns:p14="http://schemas.microsoft.com/office/powerpoint/2010/main" val="113520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1CE5-54C7-0243-8776-41785DD7F13A}" type="slidenum">
              <a:rPr lang="en-US" smtClean="0"/>
              <a:t>2</a:t>
            </a:fld>
            <a:endParaRPr lang="en-US"/>
          </a:p>
        </p:txBody>
      </p:sp>
    </p:spTree>
    <p:extLst>
      <p:ext uri="{BB962C8B-B14F-4D97-AF65-F5344CB8AC3E}">
        <p14:creationId xmlns:p14="http://schemas.microsoft.com/office/powerpoint/2010/main" val="311439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5C87FB-6C7F-6341-B3AC-7A03AC6D3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BD09F92B-E9CD-1043-ADF5-647DA2A9EC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3158" y="3851391"/>
            <a:ext cx="2596403" cy="1200150"/>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80087E-EAD0-9943-8A61-EC0B6D11A0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40"/>
          <a:stretch/>
        </p:blipFill>
        <p:spPr>
          <a:xfrm>
            <a:off x="5414" y="6085754"/>
            <a:ext cx="12181172" cy="772245"/>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1285"/>
            <a:ext cx="10515600" cy="4792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66905F6-993F-D349-A0EA-9D639A51B8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0" y="6064834"/>
            <a:ext cx="1761191" cy="814085"/>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BD3E57B-7AA0-CB4E-84C8-14051157E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40"/>
          <a:stretch/>
        </p:blipFill>
        <p:spPr>
          <a:xfrm>
            <a:off x="5414" y="6085754"/>
            <a:ext cx="12181172" cy="772245"/>
          </a:xfrm>
          <a:prstGeom prst="rect">
            <a:avLst/>
          </a:prstGeom>
        </p:spPr>
      </p:pic>
      <p:pic>
        <p:nvPicPr>
          <p:cNvPr id="11" name="Picture 10">
            <a:extLst>
              <a:ext uri="{FF2B5EF4-FFF2-40B4-BE49-F238E27FC236}">
                <a16:creationId xmlns:a16="http://schemas.microsoft.com/office/drawing/2014/main" id="{C92E3011-1B8B-5640-AE26-C7ED9C07F7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0" y="6064834"/>
            <a:ext cx="1761191" cy="814085"/>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1E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CCD73-4F4C-6E40-91EC-E9DA02F32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2440"/>
          <a:stretch/>
        </p:blipFill>
        <p:spPr>
          <a:xfrm>
            <a:off x="5414" y="0"/>
            <a:ext cx="12181172" cy="3261674"/>
          </a:xfrm>
          <a:prstGeom prst="rect">
            <a:avLst/>
          </a:prstGeom>
        </p:spPr>
      </p:pic>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44299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495399"/>
            <a:ext cx="7928237" cy="766273"/>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6C403D84-AA45-1D40-9400-B1135229D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0019" b="25694"/>
          <a:stretch/>
        </p:blipFill>
        <p:spPr>
          <a:xfrm>
            <a:off x="0" y="3261673"/>
            <a:ext cx="12186586" cy="3596327"/>
          </a:xfrm>
          <a:prstGeom prst="rect">
            <a:avLst/>
          </a:prstGeom>
        </p:spPr>
      </p:pic>
    </p:spTree>
    <p:extLst>
      <p:ext uri="{BB962C8B-B14F-4D97-AF65-F5344CB8AC3E}">
        <p14:creationId xmlns:p14="http://schemas.microsoft.com/office/powerpoint/2010/main" val="311737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001E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CCD73-4F4C-6E40-91EC-E9DA02F32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2440"/>
          <a:stretch/>
        </p:blipFill>
        <p:spPr>
          <a:xfrm>
            <a:off x="5414" y="0"/>
            <a:ext cx="12181172" cy="3261674"/>
          </a:xfrm>
          <a:prstGeom prst="rect">
            <a:avLst/>
          </a:prstGeom>
        </p:spPr>
      </p:pic>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44299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495400"/>
            <a:ext cx="7928237" cy="672674"/>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icture Placeholder 7">
            <a:extLst>
              <a:ext uri="{FF2B5EF4-FFF2-40B4-BE49-F238E27FC236}">
                <a16:creationId xmlns:a16="http://schemas.microsoft.com/office/drawing/2014/main" id="{EF58B01F-C66D-C041-B01B-9D8150197C3E}"/>
              </a:ext>
            </a:extLst>
          </p:cNvPr>
          <p:cNvSpPr>
            <a:spLocks noGrp="1"/>
          </p:cNvSpPr>
          <p:nvPr>
            <p:ph type="pic" sz="quarter" idx="10"/>
          </p:nvPr>
        </p:nvSpPr>
        <p:spPr>
          <a:xfrm>
            <a:off x="0" y="3262313"/>
            <a:ext cx="12192000" cy="3595687"/>
          </a:xfrm>
        </p:spPr>
        <p:txBody>
          <a:bodyPr/>
          <a:lstStyle/>
          <a:p>
            <a:endParaRPr lang="en-US"/>
          </a:p>
        </p:txBody>
      </p:sp>
    </p:spTree>
    <p:extLst>
      <p:ext uri="{BB962C8B-B14F-4D97-AF65-F5344CB8AC3E}">
        <p14:creationId xmlns:p14="http://schemas.microsoft.com/office/powerpoint/2010/main" val="248293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51C92B-9FEA-5643-8E61-4A0757AD8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9" name="Picture 8">
            <a:extLst>
              <a:ext uri="{FF2B5EF4-FFF2-40B4-BE49-F238E27FC236}">
                <a16:creationId xmlns:a16="http://schemas.microsoft.com/office/drawing/2014/main" id="{37D03306-2E4A-D447-A57E-3DFA58564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3158" y="5077568"/>
            <a:ext cx="2596403" cy="120015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bg1"/>
                </a:solidFill>
              </a:defRPr>
            </a:lvl1pPr>
          </a:lstStyle>
          <a:p>
            <a:r>
              <a:rPr lang="en-US"/>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spTree>
    <p:extLst>
      <p:ext uri="{BB962C8B-B14F-4D97-AF65-F5344CB8AC3E}">
        <p14:creationId xmlns:p14="http://schemas.microsoft.com/office/powerpoint/2010/main" val="387066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10515600" cy="428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
        <p:nvSpPr>
          <p:cNvPr id="5" name="Text Placeholder 4">
            <a:extLst>
              <a:ext uri="{FF2B5EF4-FFF2-40B4-BE49-F238E27FC236}">
                <a16:creationId xmlns:a16="http://schemas.microsoft.com/office/drawing/2014/main" id="{06062243-C1CF-714B-A683-D890075FBD68}"/>
              </a:ext>
            </a:extLst>
          </p:cNvPr>
          <p:cNvSpPr>
            <a:spLocks noGrp="1"/>
          </p:cNvSpPr>
          <p:nvPr>
            <p:ph type="body" sz="quarter" idx="10"/>
          </p:nvPr>
        </p:nvSpPr>
        <p:spPr>
          <a:xfrm>
            <a:off x="838200" y="5592763"/>
            <a:ext cx="6516688" cy="836612"/>
          </a:xfrm>
        </p:spPr>
        <p:txBody>
          <a:bodyPr/>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4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7/12/2023</a:t>
            </a:fld>
            <a:endParaRPr lang="en-US"/>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3" r:id="rId5"/>
    <p:sldLayoutId id="2147483662" r:id="rId6"/>
    <p:sldLayoutId id="2147483664" r:id="rId7"/>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34-USC-236865072-1259336352&amp;term_occur=999&amp;term_sr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34-USC-1150818467-1287549737&amp;term_occur=999&amp;term_sr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34-USC-1310997475-1259336290&amp;term_occur=999&amp;term_src=title:34:subtitle:I:chapter:121:subchapter:III:section:1229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F18CB67-A57B-4FD6-B3AD-D457A1407C88}"/>
              </a:ext>
            </a:extLst>
          </p:cNvPr>
          <p:cNvSpPr>
            <a:spLocks noGrp="1"/>
          </p:cNvSpPr>
          <p:nvPr>
            <p:ph type="subTitle" idx="1"/>
          </p:nvPr>
        </p:nvSpPr>
        <p:spPr>
          <a:xfrm>
            <a:off x="1524000" y="3119386"/>
            <a:ext cx="9144000" cy="900660"/>
          </a:xfrm>
        </p:spPr>
        <p:txBody>
          <a:bodyPr vert="horz" lIns="91440" tIns="45720" rIns="91440" bIns="45720" rtlCol="0" anchor="t">
            <a:normAutofit/>
          </a:bodyPr>
          <a:lstStyle/>
          <a:p>
            <a:r>
              <a:rPr lang="en-US" i="1" dirty="0"/>
              <a:t>Amber L. Grove, Title IX Coordinator</a:t>
            </a:r>
          </a:p>
          <a:p>
            <a:r>
              <a:rPr lang="en-US" dirty="0"/>
              <a:t>July 22, 2023</a:t>
            </a:r>
          </a:p>
          <a:p>
            <a:endParaRPr lang="en-US" dirty="0"/>
          </a:p>
        </p:txBody>
      </p:sp>
      <p:sp>
        <p:nvSpPr>
          <p:cNvPr id="4" name="Title 1">
            <a:extLst>
              <a:ext uri="{FF2B5EF4-FFF2-40B4-BE49-F238E27FC236}">
                <a16:creationId xmlns:a16="http://schemas.microsoft.com/office/drawing/2014/main" id="{6BC46404-153F-844C-97C7-1591E71011B0}"/>
              </a:ext>
            </a:extLst>
          </p:cNvPr>
          <p:cNvSpPr txBox="1">
            <a:spLocks/>
          </p:cNvSpPr>
          <p:nvPr/>
        </p:nvSpPr>
        <p:spPr>
          <a:xfrm>
            <a:off x="1524000" y="1122363"/>
            <a:ext cx="9144000" cy="15709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b="1" dirty="0"/>
              <a:t>Investigations:</a:t>
            </a:r>
            <a:br>
              <a:rPr lang="en-US" b="1" dirty="0"/>
            </a:br>
            <a:r>
              <a:rPr lang="en-US" sz="3200" dirty="0"/>
              <a:t>Annual Compliance Training</a:t>
            </a:r>
            <a:endParaRPr lang="en-US" dirty="0"/>
          </a:p>
        </p:txBody>
      </p:sp>
    </p:spTree>
    <p:extLst>
      <p:ext uri="{BB962C8B-B14F-4D97-AF65-F5344CB8AC3E}">
        <p14:creationId xmlns:p14="http://schemas.microsoft.com/office/powerpoint/2010/main" val="132505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65950C-D193-03D4-3045-A8FAA7217B5C}"/>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dirty="0">
                <a:solidFill>
                  <a:srgbClr val="FFFFFF"/>
                </a:solidFill>
                <a:latin typeface="+mj-lt"/>
                <a:ea typeface="+mj-ea"/>
                <a:cs typeface="+mj-cs"/>
              </a:rPr>
              <a:t>Policy Review</a:t>
            </a:r>
          </a:p>
        </p:txBody>
      </p:sp>
      <p:cxnSp>
        <p:nvCxnSpPr>
          <p:cNvPr id="13" name="Straight Connector 1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5108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EA24-86A2-3496-B988-D0BE029E4C80}"/>
              </a:ext>
            </a:extLst>
          </p:cNvPr>
          <p:cNvSpPr>
            <a:spLocks noGrp="1"/>
          </p:cNvSpPr>
          <p:nvPr>
            <p:ph type="title"/>
          </p:nvPr>
        </p:nvSpPr>
        <p:spPr/>
        <p:txBody>
          <a:bodyPr/>
          <a:lstStyle/>
          <a:p>
            <a:r>
              <a:rPr lang="en-US" dirty="0"/>
              <a:t>AD 85 Jurisdiction</a:t>
            </a:r>
          </a:p>
        </p:txBody>
      </p:sp>
      <p:graphicFrame>
        <p:nvGraphicFramePr>
          <p:cNvPr id="5" name="Content Placeholder 2">
            <a:extLst>
              <a:ext uri="{FF2B5EF4-FFF2-40B4-BE49-F238E27FC236}">
                <a16:creationId xmlns:a16="http://schemas.microsoft.com/office/drawing/2014/main" id="{74DDC67D-FC48-CCD2-65B1-0EEC1F056198}"/>
              </a:ext>
            </a:extLst>
          </p:cNvPr>
          <p:cNvGraphicFramePr>
            <a:graphicFrameLocks noGrp="1"/>
          </p:cNvGraphicFramePr>
          <p:nvPr>
            <p:ph idx="1"/>
          </p:nvPr>
        </p:nvGraphicFramePr>
        <p:xfrm>
          <a:off x="838200" y="1251285"/>
          <a:ext cx="10515600" cy="479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73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9C690-FC3B-1240-C113-F52836E72AB0}"/>
              </a:ext>
            </a:extLst>
          </p:cNvPr>
          <p:cNvSpPr>
            <a:spLocks noGrp="1"/>
          </p:cNvSpPr>
          <p:nvPr>
            <p:ph type="title"/>
          </p:nvPr>
        </p:nvSpPr>
        <p:spPr>
          <a:xfrm>
            <a:off x="1171074" y="1396686"/>
            <a:ext cx="3240506" cy="4064628"/>
          </a:xfrm>
        </p:spPr>
        <p:txBody>
          <a:bodyPr>
            <a:normAutofit/>
          </a:bodyPr>
          <a:lstStyle/>
          <a:p>
            <a:r>
              <a:rPr lang="en-US">
                <a:solidFill>
                  <a:srgbClr val="FFFFFF"/>
                </a:solidFill>
              </a:rPr>
              <a:t>AD 91 Jurisdiction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EE01114-D4BE-4411-818B-388BCBBFB7A8}"/>
              </a:ext>
            </a:extLst>
          </p:cNvPr>
          <p:cNvSpPr>
            <a:spLocks noGrp="1"/>
          </p:cNvSpPr>
          <p:nvPr>
            <p:ph idx="1"/>
          </p:nvPr>
        </p:nvSpPr>
        <p:spPr>
          <a:xfrm>
            <a:off x="5370153" y="1526033"/>
            <a:ext cx="5536397" cy="3935281"/>
          </a:xfrm>
        </p:spPr>
        <p:txBody>
          <a:bodyPr>
            <a:normAutofit/>
          </a:bodyPr>
          <a:lstStyle/>
          <a:p>
            <a:r>
              <a:rPr lang="en-US" dirty="0"/>
              <a:t>Covers all other forms of discrimination, harassment, and prohibited conduct not covered by AD 85</a:t>
            </a:r>
          </a:p>
        </p:txBody>
      </p:sp>
    </p:spTree>
    <p:extLst>
      <p:ext uri="{BB962C8B-B14F-4D97-AF65-F5344CB8AC3E}">
        <p14:creationId xmlns:p14="http://schemas.microsoft.com/office/powerpoint/2010/main" val="376880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619C5-1720-E527-86A5-3A8C6F1BC4CB}"/>
              </a:ext>
            </a:extLst>
          </p:cNvPr>
          <p:cNvSpPr>
            <a:spLocks noGrp="1"/>
          </p:cNvSpPr>
          <p:nvPr>
            <p:ph type="title"/>
          </p:nvPr>
        </p:nvSpPr>
        <p:spPr>
          <a:xfrm>
            <a:off x="686834" y="1153572"/>
            <a:ext cx="3200400" cy="4461163"/>
          </a:xfrm>
        </p:spPr>
        <p:txBody>
          <a:bodyPr>
            <a:normAutofit/>
          </a:bodyPr>
          <a:lstStyle/>
          <a:p>
            <a:r>
              <a:rPr lang="en-US">
                <a:solidFill>
                  <a:srgbClr val="FFFFFF"/>
                </a:solidFill>
              </a:rPr>
              <a:t>Sexual Assault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573373-D70A-FBB1-1383-7B8E0A9825EF}"/>
              </a:ext>
            </a:extLst>
          </p:cNvPr>
          <p:cNvSpPr>
            <a:spLocks noGrp="1"/>
          </p:cNvSpPr>
          <p:nvPr>
            <p:ph idx="1"/>
          </p:nvPr>
        </p:nvSpPr>
        <p:spPr>
          <a:xfrm>
            <a:off x="4447308" y="591344"/>
            <a:ext cx="6906491" cy="5585619"/>
          </a:xfrm>
        </p:spPr>
        <p:txBody>
          <a:bodyPr anchor="ctr">
            <a:normAutofit/>
          </a:bodyPr>
          <a:lstStyle/>
          <a:p>
            <a:pPr marL="0" indent="0" algn="just">
              <a:buNone/>
            </a:pPr>
            <a:r>
              <a:rPr lang="en-US" b="0" i="0" dirty="0">
                <a:effectLst/>
              </a:rPr>
              <a:t>Any nonconsensual sexual act proscribed by Federal, tribal, or State law.</a:t>
            </a:r>
          </a:p>
          <a:p>
            <a:pPr marL="0" indent="0" algn="just">
              <a:buNone/>
            </a:pPr>
            <a:r>
              <a:rPr lang="en-US" b="0" i="0" dirty="0">
                <a:effectLst/>
              </a:rPr>
              <a:t>Sexual Assault includes sexual contact or intercourse with an individual without that individual’s consent, including sexual contact or intercourse against an individual’s will or in a circumstance in which an individual is incapable of consenting to the contact or intercourse. </a:t>
            </a:r>
          </a:p>
          <a:p>
            <a:endParaRPr lang="en-US" dirty="0"/>
          </a:p>
        </p:txBody>
      </p:sp>
    </p:spTree>
    <p:extLst>
      <p:ext uri="{BB962C8B-B14F-4D97-AF65-F5344CB8AC3E}">
        <p14:creationId xmlns:p14="http://schemas.microsoft.com/office/powerpoint/2010/main" val="274498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619C5-1720-E527-86A5-3A8C6F1BC4CB}"/>
              </a:ext>
            </a:extLst>
          </p:cNvPr>
          <p:cNvSpPr>
            <a:spLocks noGrp="1"/>
          </p:cNvSpPr>
          <p:nvPr>
            <p:ph type="title"/>
          </p:nvPr>
        </p:nvSpPr>
        <p:spPr>
          <a:xfrm>
            <a:off x="686834" y="1153572"/>
            <a:ext cx="3200400" cy="4461163"/>
          </a:xfrm>
        </p:spPr>
        <p:txBody>
          <a:bodyPr>
            <a:normAutofit/>
          </a:bodyPr>
          <a:lstStyle/>
          <a:p>
            <a:r>
              <a:rPr lang="en-US" sz="3500">
                <a:solidFill>
                  <a:srgbClr val="FFFFFF"/>
                </a:solidFill>
              </a:rPr>
              <a:t>Sexual Assault: Nonconsensual Sexual Contact</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573373-D70A-FBB1-1383-7B8E0A9825EF}"/>
              </a:ext>
            </a:extLst>
          </p:cNvPr>
          <p:cNvSpPr>
            <a:spLocks noGrp="1"/>
          </p:cNvSpPr>
          <p:nvPr>
            <p:ph idx="1"/>
          </p:nvPr>
        </p:nvSpPr>
        <p:spPr>
          <a:xfrm>
            <a:off x="4447308" y="591344"/>
            <a:ext cx="6906491" cy="5585619"/>
          </a:xfrm>
        </p:spPr>
        <p:txBody>
          <a:bodyPr anchor="ctr">
            <a:normAutofit lnSpcReduction="10000"/>
          </a:bodyPr>
          <a:lstStyle/>
          <a:p>
            <a:pPr marL="0" indent="0" algn="just">
              <a:buNone/>
            </a:pPr>
            <a:r>
              <a:rPr lang="en-US" b="1" i="0" dirty="0">
                <a:effectLst/>
              </a:rPr>
              <a:t>(A)</a:t>
            </a:r>
            <a:r>
              <a:rPr lang="en-US" b="0" i="0" dirty="0">
                <a:effectLst/>
              </a:rPr>
              <a:t> </a:t>
            </a:r>
            <a:r>
              <a:rPr lang="en-US" b="0" i="1" dirty="0">
                <a:effectLst/>
              </a:rPr>
              <a:t>Nonconsensual Sexual Contact</a:t>
            </a:r>
            <a:r>
              <a:rPr lang="en-US" b="0" i="0" dirty="0">
                <a:effectLst/>
              </a:rPr>
              <a:t>. Intentional sexual touching, however slight, with any object or part of one’s body of another’s private areas without consent. Sexual Contact includes: </a:t>
            </a:r>
          </a:p>
          <a:p>
            <a:pPr marL="514350" indent="-514350" algn="just">
              <a:buAutoNum type="arabicParenBoth"/>
            </a:pPr>
            <a:r>
              <a:rPr lang="en-US" b="0" i="0" dirty="0">
                <a:effectLst/>
              </a:rPr>
              <a:t>intentional contact with the breasts, buttock, groin, or genitals; </a:t>
            </a:r>
          </a:p>
          <a:p>
            <a:pPr marL="514350" indent="-514350" algn="just">
              <a:buAutoNum type="arabicParenBoth"/>
            </a:pPr>
            <a:r>
              <a:rPr lang="en-US" b="0" i="0" dirty="0">
                <a:effectLst/>
              </a:rPr>
              <a:t>touching another with any of these body parts;</a:t>
            </a:r>
          </a:p>
          <a:p>
            <a:pPr marL="514350" indent="-514350" algn="just">
              <a:buAutoNum type="arabicParenBoth"/>
            </a:pPr>
            <a:r>
              <a:rPr lang="en-US" b="0" i="0" dirty="0">
                <a:effectLst/>
              </a:rPr>
              <a:t>making another touch you or themselves with or on any of these body parts; or </a:t>
            </a:r>
          </a:p>
          <a:p>
            <a:pPr marL="514350" indent="-514350" algn="just">
              <a:buAutoNum type="arabicParenBoth"/>
            </a:pPr>
            <a:r>
              <a:rPr lang="en-US" b="0" i="0" dirty="0">
                <a:effectLst/>
              </a:rPr>
              <a:t>any other intentional bodily contact in a sexual manner.</a:t>
            </a:r>
          </a:p>
          <a:p>
            <a:endParaRPr lang="en-US" dirty="0"/>
          </a:p>
        </p:txBody>
      </p:sp>
    </p:spTree>
    <p:extLst>
      <p:ext uri="{BB962C8B-B14F-4D97-AF65-F5344CB8AC3E}">
        <p14:creationId xmlns:p14="http://schemas.microsoft.com/office/powerpoint/2010/main" val="286843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619C5-1720-E527-86A5-3A8C6F1BC4CB}"/>
              </a:ext>
            </a:extLst>
          </p:cNvPr>
          <p:cNvSpPr>
            <a:spLocks noGrp="1"/>
          </p:cNvSpPr>
          <p:nvPr>
            <p:ph type="title"/>
          </p:nvPr>
        </p:nvSpPr>
        <p:spPr>
          <a:xfrm>
            <a:off x="686834" y="1153572"/>
            <a:ext cx="3200400" cy="4461163"/>
          </a:xfrm>
        </p:spPr>
        <p:txBody>
          <a:bodyPr>
            <a:normAutofit/>
          </a:bodyPr>
          <a:lstStyle/>
          <a:p>
            <a:r>
              <a:rPr lang="en-US" sz="3500">
                <a:solidFill>
                  <a:srgbClr val="FFFFFF"/>
                </a:solidFill>
              </a:rPr>
              <a:t>Sexual Assault: Nonconsensual Sexual Intercourse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573373-D70A-FBB1-1383-7B8E0A9825EF}"/>
              </a:ext>
            </a:extLst>
          </p:cNvPr>
          <p:cNvSpPr>
            <a:spLocks noGrp="1"/>
          </p:cNvSpPr>
          <p:nvPr>
            <p:ph idx="1"/>
          </p:nvPr>
        </p:nvSpPr>
        <p:spPr>
          <a:xfrm>
            <a:off x="4447308" y="591344"/>
            <a:ext cx="6906491" cy="5585619"/>
          </a:xfrm>
        </p:spPr>
        <p:txBody>
          <a:bodyPr anchor="ctr">
            <a:normAutofit/>
          </a:bodyPr>
          <a:lstStyle/>
          <a:p>
            <a:pPr marL="0" indent="0" algn="just">
              <a:buNone/>
            </a:pPr>
            <a:r>
              <a:rPr lang="en-US" b="1" i="0" dirty="0">
                <a:effectLst/>
              </a:rPr>
              <a:t>(B)</a:t>
            </a:r>
            <a:r>
              <a:rPr lang="en-US" b="0" i="0" dirty="0">
                <a:effectLst/>
              </a:rPr>
              <a:t> </a:t>
            </a:r>
            <a:r>
              <a:rPr lang="en-US" b="0" i="1" dirty="0">
                <a:effectLst/>
              </a:rPr>
              <a:t>Nonconsensual Sexual Intercourse</a:t>
            </a:r>
            <a:r>
              <a:rPr lang="en-US" b="0" i="0" dirty="0">
                <a:effectLst/>
              </a:rPr>
              <a:t>. Sexual penetration or intercourse, however slight, with a penis, tongue, finger, or any object, and without consent.  Penetration can be oral, anal, or vaginal.</a:t>
            </a:r>
          </a:p>
          <a:p>
            <a:endParaRPr lang="en-US" dirty="0"/>
          </a:p>
        </p:txBody>
      </p:sp>
    </p:spTree>
    <p:extLst>
      <p:ext uri="{BB962C8B-B14F-4D97-AF65-F5344CB8AC3E}">
        <p14:creationId xmlns:p14="http://schemas.microsoft.com/office/powerpoint/2010/main" val="18218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619C5-1720-E527-86A5-3A8C6F1BC4C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Sexual Assault: Fondling</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573373-D70A-FBB1-1383-7B8E0A9825EF}"/>
              </a:ext>
            </a:extLst>
          </p:cNvPr>
          <p:cNvSpPr>
            <a:spLocks noGrp="1"/>
          </p:cNvSpPr>
          <p:nvPr>
            <p:ph idx="1"/>
          </p:nvPr>
        </p:nvSpPr>
        <p:spPr>
          <a:xfrm>
            <a:off x="4447308" y="591344"/>
            <a:ext cx="6906491" cy="5585619"/>
          </a:xfrm>
        </p:spPr>
        <p:txBody>
          <a:bodyPr anchor="ctr">
            <a:normAutofit/>
          </a:bodyPr>
          <a:lstStyle/>
          <a:p>
            <a:pPr marL="0" indent="0" algn="just">
              <a:buNone/>
            </a:pPr>
            <a:r>
              <a:rPr lang="en-US" b="1" i="0" dirty="0">
                <a:effectLst/>
              </a:rPr>
              <a:t>(C) </a:t>
            </a:r>
            <a:r>
              <a:rPr lang="en-US" b="0" i="1" dirty="0">
                <a:effectLst/>
              </a:rPr>
              <a:t>Fondling</a:t>
            </a:r>
            <a:r>
              <a:rPr lang="en-US" b="0" i="0" dirty="0">
                <a:effectLst/>
              </a:rPr>
              <a:t>. The touching of the private body parts of another individual for the purpose of sexual gratification, without the consent of the Complainant, including instances where the Complainant is incapable of giving consent because of the Complainant’s age or because of the Complainant’s temporary or permanent mental incapacity.</a:t>
            </a:r>
          </a:p>
          <a:p>
            <a:endParaRPr lang="en-US" dirty="0"/>
          </a:p>
        </p:txBody>
      </p:sp>
    </p:spTree>
    <p:extLst>
      <p:ext uri="{BB962C8B-B14F-4D97-AF65-F5344CB8AC3E}">
        <p14:creationId xmlns:p14="http://schemas.microsoft.com/office/powerpoint/2010/main" val="49896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FEF6F-3174-DD89-EBFC-07941D6545E9}"/>
              </a:ext>
            </a:extLst>
          </p:cNvPr>
          <p:cNvSpPr>
            <a:spLocks noGrp="1"/>
          </p:cNvSpPr>
          <p:nvPr>
            <p:ph type="title"/>
          </p:nvPr>
        </p:nvSpPr>
        <p:spPr>
          <a:xfrm>
            <a:off x="686834" y="591344"/>
            <a:ext cx="3200400" cy="5585619"/>
          </a:xfrm>
        </p:spPr>
        <p:txBody>
          <a:bodyPr>
            <a:normAutofit/>
          </a:bodyPr>
          <a:lstStyle/>
          <a:p>
            <a:r>
              <a:rPr lang="en-US">
                <a:solidFill>
                  <a:srgbClr val="FFFFFF"/>
                </a:solidFill>
              </a:rPr>
              <a:t>Dating Violence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3850D8-500B-83E4-19D3-073B27E43FD0}"/>
              </a:ext>
            </a:extLst>
          </p:cNvPr>
          <p:cNvSpPr>
            <a:spLocks noGrp="1"/>
          </p:cNvSpPr>
          <p:nvPr>
            <p:ph idx="1"/>
          </p:nvPr>
        </p:nvSpPr>
        <p:spPr>
          <a:xfrm>
            <a:off x="4447308" y="591344"/>
            <a:ext cx="6906491" cy="5585619"/>
          </a:xfrm>
        </p:spPr>
        <p:txBody>
          <a:bodyPr anchor="ctr">
            <a:normAutofit/>
          </a:bodyPr>
          <a:lstStyle/>
          <a:p>
            <a:pPr marL="0" indent="0">
              <a:buNone/>
            </a:pPr>
            <a:r>
              <a:rPr lang="en-US" sz="2400" b="0" i="0" dirty="0">
                <a:effectLst/>
              </a:rPr>
              <a:t>The term “</a:t>
            </a:r>
            <a:r>
              <a:rPr lang="en-US" sz="2400" b="0" i="0" u="none" strike="noStrike" dirty="0">
                <a:effectLst/>
                <a:hlinkClick r:id="rId2"/>
              </a:rPr>
              <a:t>dating violence</a:t>
            </a:r>
            <a:r>
              <a:rPr lang="en-US" sz="2400" b="0" i="0" dirty="0">
                <a:effectLst/>
              </a:rPr>
              <a:t>” means violence committed by a person:</a:t>
            </a:r>
          </a:p>
          <a:p>
            <a:pPr marL="0" indent="0">
              <a:buNone/>
            </a:pPr>
            <a:r>
              <a:rPr lang="en-US" sz="2400" b="1" i="0" dirty="0">
                <a:effectLst/>
              </a:rPr>
              <a:t>	(A) </a:t>
            </a:r>
            <a:r>
              <a:rPr lang="en-US" sz="2400" b="0" i="0" dirty="0">
                <a:effectLst/>
              </a:rPr>
              <a:t>who is or has been in a social relationship of a romantic or intimate nature with the victim; and,</a:t>
            </a:r>
          </a:p>
          <a:p>
            <a:pPr marL="0" indent="0">
              <a:buNone/>
            </a:pPr>
            <a:r>
              <a:rPr lang="en-US" sz="2400" b="1" i="0" dirty="0">
                <a:effectLst/>
              </a:rPr>
              <a:t>	(B) </a:t>
            </a:r>
            <a:r>
              <a:rPr lang="en-US" sz="2400" b="0" i="0" dirty="0">
                <a:effectLst/>
              </a:rPr>
              <a:t>where the existence of such a relationship shall be determined based on a consideration of the following factors:</a:t>
            </a:r>
          </a:p>
          <a:p>
            <a:pPr marL="0" indent="0">
              <a:buNone/>
            </a:pPr>
            <a:r>
              <a:rPr lang="en-US" sz="2400" b="1" i="0" dirty="0">
                <a:effectLst/>
              </a:rPr>
              <a:t>		(</a:t>
            </a:r>
            <a:r>
              <a:rPr lang="en-US" sz="2400" b="1" i="0" dirty="0" err="1">
                <a:effectLst/>
              </a:rPr>
              <a:t>i</a:t>
            </a:r>
            <a:r>
              <a:rPr lang="en-US" sz="2400" b="1" i="0" dirty="0">
                <a:effectLst/>
              </a:rPr>
              <a:t>)  </a:t>
            </a:r>
            <a:r>
              <a:rPr lang="en-US" sz="2400" b="0" i="0" dirty="0">
                <a:effectLst/>
              </a:rPr>
              <a:t>the length of the relationship;</a:t>
            </a:r>
          </a:p>
          <a:p>
            <a:pPr marL="0" indent="0">
              <a:buNone/>
            </a:pPr>
            <a:r>
              <a:rPr lang="en-US" sz="2400" b="1" i="0" dirty="0">
                <a:effectLst/>
              </a:rPr>
              <a:t>		(ii)  </a:t>
            </a:r>
            <a:r>
              <a:rPr lang="en-US" sz="2400" b="0" i="0" dirty="0">
                <a:effectLst/>
              </a:rPr>
              <a:t>the type of relationship; and,</a:t>
            </a:r>
          </a:p>
          <a:p>
            <a:pPr marL="0" indent="0">
              <a:buNone/>
            </a:pPr>
            <a:r>
              <a:rPr lang="en-US" sz="2400" b="1" i="0" dirty="0">
                <a:effectLst/>
              </a:rPr>
              <a:t>		(iii)  </a:t>
            </a:r>
            <a:r>
              <a:rPr lang="en-US" sz="2400" b="0" i="0" dirty="0">
                <a:effectLst/>
              </a:rPr>
              <a:t>the frequency of interaction between the persons involved in the relationship.</a:t>
            </a:r>
          </a:p>
          <a:p>
            <a:endParaRPr lang="en-US" sz="2400" dirty="0"/>
          </a:p>
        </p:txBody>
      </p:sp>
    </p:spTree>
    <p:extLst>
      <p:ext uri="{BB962C8B-B14F-4D97-AF65-F5344CB8AC3E}">
        <p14:creationId xmlns:p14="http://schemas.microsoft.com/office/powerpoint/2010/main" val="259549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09CC68-34B0-3FBF-B877-96D055F0A126}"/>
              </a:ext>
            </a:extLst>
          </p:cNvPr>
          <p:cNvSpPr>
            <a:spLocks noGrp="1"/>
          </p:cNvSpPr>
          <p:nvPr>
            <p:ph type="title"/>
          </p:nvPr>
        </p:nvSpPr>
        <p:spPr>
          <a:xfrm>
            <a:off x="686834" y="591344"/>
            <a:ext cx="3200400" cy="5585619"/>
          </a:xfrm>
        </p:spPr>
        <p:txBody>
          <a:bodyPr>
            <a:normAutofit/>
          </a:bodyPr>
          <a:lstStyle/>
          <a:p>
            <a:r>
              <a:rPr lang="en-US">
                <a:solidFill>
                  <a:srgbClr val="FFFFFF"/>
                </a:solidFill>
              </a:rPr>
              <a:t>Domestic Violence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2D1BD4E-02B8-1735-0E23-4B8C1A8C99DF}"/>
              </a:ext>
            </a:extLst>
          </p:cNvPr>
          <p:cNvSpPr>
            <a:spLocks noGrp="1"/>
          </p:cNvSpPr>
          <p:nvPr>
            <p:ph idx="1"/>
          </p:nvPr>
        </p:nvSpPr>
        <p:spPr>
          <a:xfrm>
            <a:off x="4447308" y="591344"/>
            <a:ext cx="6906491" cy="5585619"/>
          </a:xfrm>
        </p:spPr>
        <p:txBody>
          <a:bodyPr anchor="ctr">
            <a:normAutofit/>
          </a:bodyPr>
          <a:lstStyle/>
          <a:p>
            <a:pPr marL="0" indent="0">
              <a:buNone/>
            </a:pPr>
            <a:r>
              <a:rPr lang="en-US" sz="2200" b="0" i="0" dirty="0">
                <a:effectLst/>
              </a:rPr>
              <a:t>The term “</a:t>
            </a:r>
            <a:r>
              <a:rPr lang="en-US" sz="2200" b="0" i="0" u="none" strike="noStrike" dirty="0">
                <a:effectLst/>
                <a:hlinkClick r:id="rId2"/>
              </a:rPr>
              <a:t>domestic violence</a:t>
            </a:r>
            <a:r>
              <a:rPr lang="en-US" sz="2200" b="0" i="0" dirty="0">
                <a:effectLst/>
              </a:rPr>
              <a:t>” includes felony or misdemeanor crimes of violence committed by:</a:t>
            </a:r>
          </a:p>
          <a:p>
            <a:r>
              <a:rPr lang="en-US" sz="2200" b="0" i="0" dirty="0">
                <a:effectLst/>
              </a:rPr>
              <a:t>a current or former spouse or intimate partner of the victim</a:t>
            </a:r>
          </a:p>
          <a:p>
            <a:r>
              <a:rPr lang="en-US" sz="2200" b="0" i="0" dirty="0">
                <a:effectLst/>
              </a:rPr>
              <a:t>by a person with whom the victim shares a child in common</a:t>
            </a:r>
          </a:p>
          <a:p>
            <a:r>
              <a:rPr lang="en-US" sz="2200" b="0" i="0" dirty="0">
                <a:effectLst/>
              </a:rPr>
              <a:t>by a person who is cohabitating with or has cohabitated with the victim as a spouse or intimate partner</a:t>
            </a:r>
          </a:p>
          <a:p>
            <a:r>
              <a:rPr lang="en-US" sz="2200" b="0" i="0" dirty="0">
                <a:effectLst/>
              </a:rPr>
              <a:t>by a person similarly situated to a spouse of the victim under the domestic or family violence laws of the jurisdiction receiving grant monies</a:t>
            </a:r>
          </a:p>
          <a:p>
            <a:r>
              <a:rPr lang="en-US" sz="2200" b="0" i="0" dirty="0">
                <a:effectLst/>
              </a:rPr>
              <a:t>or by any other person against an adult or youth victim who is protected from that person’s acts under the domestic or family violence laws of the jurisdiction.</a:t>
            </a:r>
            <a:endParaRPr lang="en-US" sz="2200" dirty="0"/>
          </a:p>
        </p:txBody>
      </p:sp>
    </p:spTree>
    <p:extLst>
      <p:ext uri="{BB962C8B-B14F-4D97-AF65-F5344CB8AC3E}">
        <p14:creationId xmlns:p14="http://schemas.microsoft.com/office/powerpoint/2010/main" val="213609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E3FB2-5172-00CC-3862-2942EDC14AD6}"/>
              </a:ext>
            </a:extLst>
          </p:cNvPr>
          <p:cNvSpPr>
            <a:spLocks noGrp="1"/>
          </p:cNvSpPr>
          <p:nvPr>
            <p:ph type="title"/>
          </p:nvPr>
        </p:nvSpPr>
        <p:spPr>
          <a:xfrm>
            <a:off x="686834" y="591344"/>
            <a:ext cx="3200400" cy="5585619"/>
          </a:xfrm>
        </p:spPr>
        <p:txBody>
          <a:bodyPr>
            <a:normAutofit/>
          </a:bodyPr>
          <a:lstStyle/>
          <a:p>
            <a:r>
              <a:rPr lang="en-US">
                <a:solidFill>
                  <a:srgbClr val="FFFFFF"/>
                </a:solidFill>
              </a:rPr>
              <a:t>Stalking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AAA375B-A63A-51C2-F8FE-40DE0AD01630}"/>
              </a:ext>
            </a:extLst>
          </p:cNvPr>
          <p:cNvSpPr>
            <a:spLocks noGrp="1"/>
          </p:cNvSpPr>
          <p:nvPr>
            <p:ph idx="1"/>
          </p:nvPr>
        </p:nvSpPr>
        <p:spPr>
          <a:xfrm>
            <a:off x="4447308" y="591344"/>
            <a:ext cx="6906491" cy="5585619"/>
          </a:xfrm>
        </p:spPr>
        <p:txBody>
          <a:bodyPr anchor="ctr">
            <a:normAutofit/>
          </a:bodyPr>
          <a:lstStyle/>
          <a:p>
            <a:pPr marL="0" indent="0">
              <a:buNone/>
            </a:pPr>
            <a:r>
              <a:rPr lang="en-US" b="0" i="0" dirty="0">
                <a:effectLst/>
              </a:rPr>
              <a:t>The term “</a:t>
            </a:r>
            <a:r>
              <a:rPr lang="en-US" b="0" i="0" u="none" strike="noStrike" dirty="0">
                <a:effectLst/>
                <a:hlinkClick r:id="rId2"/>
              </a:rPr>
              <a:t>stalking</a:t>
            </a:r>
            <a:r>
              <a:rPr lang="en-US" b="0" i="0" dirty="0">
                <a:effectLst/>
              </a:rPr>
              <a:t>” means engaging in a course of conduct directed at a specific person that would cause a reasonable person to:</a:t>
            </a:r>
          </a:p>
          <a:p>
            <a:pPr marL="0" indent="0">
              <a:buNone/>
            </a:pPr>
            <a:r>
              <a:rPr lang="en-US" b="1" i="0" dirty="0">
                <a:effectLst/>
              </a:rPr>
              <a:t>	(A) </a:t>
            </a:r>
            <a:r>
              <a:rPr lang="en-US" b="0" i="0" dirty="0">
                <a:effectLst/>
              </a:rPr>
              <a:t>fear for their safety or the safety of others; or</a:t>
            </a:r>
          </a:p>
          <a:p>
            <a:pPr marL="0" indent="0">
              <a:buNone/>
            </a:pPr>
            <a:r>
              <a:rPr lang="en-US" b="1" i="0" dirty="0">
                <a:effectLst/>
              </a:rPr>
              <a:t>	(B) </a:t>
            </a:r>
            <a:r>
              <a:rPr lang="en-US" b="0" i="0" dirty="0">
                <a:effectLst/>
              </a:rPr>
              <a:t>suffer substantial emotional distress.</a:t>
            </a:r>
          </a:p>
          <a:p>
            <a:endParaRPr lang="en-US" dirty="0"/>
          </a:p>
        </p:txBody>
      </p:sp>
    </p:spTree>
    <p:extLst>
      <p:ext uri="{BB962C8B-B14F-4D97-AF65-F5344CB8AC3E}">
        <p14:creationId xmlns:p14="http://schemas.microsoft.com/office/powerpoint/2010/main" val="132048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FFFC99D3-89C8-C248-904E-09B7503267E3}"/>
              </a:ext>
            </a:extLst>
          </p:cNvPr>
          <p:cNvSpPr>
            <a:spLocks noGrp="1"/>
          </p:cNvSpPr>
          <p:nvPr>
            <p:ph type="title"/>
          </p:nvPr>
        </p:nvSpPr>
        <p:spPr>
          <a:xfrm>
            <a:off x="838200" y="556995"/>
            <a:ext cx="10515600" cy="1133693"/>
          </a:xfrm>
        </p:spPr>
        <p:txBody>
          <a:bodyPr>
            <a:normAutofit/>
          </a:bodyPr>
          <a:lstStyle/>
          <a:p>
            <a:r>
              <a:rPr lang="en-US" sz="5200"/>
              <a:t>Agenda</a:t>
            </a:r>
          </a:p>
        </p:txBody>
      </p:sp>
      <p:graphicFrame>
        <p:nvGraphicFramePr>
          <p:cNvPr id="28" name="Content Placeholder 5">
            <a:extLst>
              <a:ext uri="{FF2B5EF4-FFF2-40B4-BE49-F238E27FC236}">
                <a16:creationId xmlns:a16="http://schemas.microsoft.com/office/drawing/2014/main" id="{A08DAD48-0B82-1792-75A8-732987ECDAB2}"/>
              </a:ext>
            </a:extLst>
          </p:cNvPr>
          <p:cNvGraphicFramePr>
            <a:graphicFrameLocks noGrp="1"/>
          </p:cNvGraphicFramePr>
          <p:nvPr>
            <p:ph idx="1"/>
            <p:extLst>
              <p:ext uri="{D42A27DB-BD31-4B8C-83A1-F6EECF244321}">
                <p14:modId xmlns:p14="http://schemas.microsoft.com/office/powerpoint/2010/main" val="2409758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48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7B865-1632-CC8F-EF57-CC90CDC9A377}"/>
              </a:ext>
            </a:extLst>
          </p:cNvPr>
          <p:cNvSpPr>
            <a:spLocks noGrp="1"/>
          </p:cNvSpPr>
          <p:nvPr>
            <p:ph type="title"/>
          </p:nvPr>
        </p:nvSpPr>
        <p:spPr>
          <a:xfrm>
            <a:off x="686834" y="1153572"/>
            <a:ext cx="3200400" cy="4461163"/>
          </a:xfrm>
        </p:spPr>
        <p:txBody>
          <a:bodyPr>
            <a:normAutofit/>
          </a:bodyPr>
          <a:lstStyle/>
          <a:p>
            <a:r>
              <a:rPr lang="en-US">
                <a:solidFill>
                  <a:srgbClr val="FFFFFF"/>
                </a:solidFill>
              </a:rPr>
              <a:t>Retaliation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AE21823-0603-CB03-FE15-C0D7CFCC019A}"/>
              </a:ext>
            </a:extLst>
          </p:cNvPr>
          <p:cNvSpPr>
            <a:spLocks noGrp="1"/>
          </p:cNvSpPr>
          <p:nvPr>
            <p:ph idx="1"/>
          </p:nvPr>
        </p:nvSpPr>
        <p:spPr>
          <a:xfrm>
            <a:off x="4447308" y="591344"/>
            <a:ext cx="6906491" cy="5585619"/>
          </a:xfrm>
        </p:spPr>
        <p:txBody>
          <a:bodyPr anchor="ctr">
            <a:normAutofit lnSpcReduction="10000"/>
          </a:bodyPr>
          <a:lstStyle/>
          <a:p>
            <a:pPr marL="0" indent="0" algn="just">
              <a:buNone/>
            </a:pPr>
            <a:r>
              <a:rPr lang="en-US" dirty="0"/>
              <a:t>Retaliation means any adverse action taken by a member of the University faculty, staff, or student body against any individual on the basis of a complaint made by such individual, or on the basis of such individual’s participation in an investigation, hearing, or inquiry by the University, or participation in a court proceeding relating to suspected Prohibited Conduct at the University. Retaliation shall include, but not be limited to, harassment, discrimination, threats of physical harm, job termination, punitive work schedule or research assignments, decrease in pay or responsibilities, or negative impact on academic progress.</a:t>
            </a:r>
          </a:p>
        </p:txBody>
      </p:sp>
    </p:spTree>
    <p:extLst>
      <p:ext uri="{BB962C8B-B14F-4D97-AF65-F5344CB8AC3E}">
        <p14:creationId xmlns:p14="http://schemas.microsoft.com/office/powerpoint/2010/main" val="77917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3353D75-D1F0-36ED-7397-FAB73AD4100F}"/>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600" kern="1200" dirty="0">
                <a:solidFill>
                  <a:schemeClr val="tx1"/>
                </a:solidFill>
                <a:latin typeface="+mj-lt"/>
                <a:ea typeface="+mj-ea"/>
                <a:cs typeface="+mj-cs"/>
              </a:rPr>
              <a:t>AD 85 Sexual Harassment (Generally)</a:t>
            </a:r>
          </a:p>
        </p:txBody>
      </p:sp>
      <p:sp>
        <p:nvSpPr>
          <p:cNvPr id="3" name="Content Placeholder 2">
            <a:extLst>
              <a:ext uri="{FF2B5EF4-FFF2-40B4-BE49-F238E27FC236}">
                <a16:creationId xmlns:a16="http://schemas.microsoft.com/office/drawing/2014/main" id="{5F7A580D-45BA-E2B0-5DE4-79C497AFDE76}"/>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Conduct‌ ‌on‌ ‌the‌ ‌basis‌ ‌of sex, gender-identity, and/or sexual orientation‌</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94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53D75-D1F0-36ED-7397-FAB73AD4100F}"/>
              </a:ext>
            </a:extLst>
          </p:cNvPr>
          <p:cNvSpPr>
            <a:spLocks noGrp="1"/>
          </p:cNvSpPr>
          <p:nvPr>
            <p:ph type="title"/>
          </p:nvPr>
        </p:nvSpPr>
        <p:spPr>
          <a:xfrm>
            <a:off x="1171074" y="1396686"/>
            <a:ext cx="3240506" cy="4064628"/>
          </a:xfrm>
        </p:spPr>
        <p:txBody>
          <a:bodyPr>
            <a:normAutofit/>
          </a:bodyPr>
          <a:lstStyle/>
          <a:p>
            <a:r>
              <a:rPr lang="en-US">
                <a:solidFill>
                  <a:srgbClr val="FFFFFF"/>
                </a:solidFill>
              </a:rPr>
              <a:t>AD 85 Sexual Harassment (Hostile Environment)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7A580D-45BA-E2B0-5DE4-79C497AFDE76}"/>
              </a:ext>
            </a:extLst>
          </p:cNvPr>
          <p:cNvSpPr>
            <a:spLocks noGrp="1"/>
          </p:cNvSpPr>
          <p:nvPr>
            <p:ph idx="1"/>
          </p:nvPr>
        </p:nvSpPr>
        <p:spPr>
          <a:xfrm>
            <a:off x="5370153" y="1526033"/>
            <a:ext cx="6023887" cy="3935281"/>
          </a:xfrm>
        </p:spPr>
        <p:txBody>
          <a:bodyPr wrap="square" lIns="0" tIns="0" rIns="0" bIns="0">
            <a:normAutofit/>
          </a:bodyPr>
          <a:lstStyle/>
          <a:p>
            <a:pPr marL="0" indent="0" algn="just">
              <a:buNone/>
            </a:pPr>
            <a:r>
              <a:rPr lang="en-US" dirty="0"/>
              <a:t>Unwelcome conduct determined by a reasonable person to be so severe, pervasive and objectively offensive that it effectively denies a person equal access to the University’s Education Program or Activity.</a:t>
            </a:r>
            <a:endParaRPr lang="en-US" b="0" i="0" dirty="0">
              <a:effectLst/>
              <a:latin typeface="Open Sans" panose="020B0606030504020204" pitchFamily="34" charset="0"/>
            </a:endParaRPr>
          </a:p>
        </p:txBody>
      </p:sp>
    </p:spTree>
    <p:extLst>
      <p:ext uri="{BB962C8B-B14F-4D97-AF65-F5344CB8AC3E}">
        <p14:creationId xmlns:p14="http://schemas.microsoft.com/office/powerpoint/2010/main" val="353593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3D75-D1F0-36ED-7397-FAB73AD4100F}"/>
              </a:ext>
            </a:extLst>
          </p:cNvPr>
          <p:cNvSpPr>
            <a:spLocks noGrp="1"/>
          </p:cNvSpPr>
          <p:nvPr>
            <p:ph type="title"/>
          </p:nvPr>
        </p:nvSpPr>
        <p:spPr/>
        <p:txBody>
          <a:bodyPr>
            <a:normAutofit fontScale="90000"/>
          </a:bodyPr>
          <a:lstStyle/>
          <a:p>
            <a:r>
              <a:rPr lang="en-US" dirty="0"/>
              <a:t>AD 85 Sexual Harassment (Hostile Environment Examples)</a:t>
            </a:r>
          </a:p>
        </p:txBody>
      </p:sp>
      <p:graphicFrame>
        <p:nvGraphicFramePr>
          <p:cNvPr id="7" name="Content Placeholder 2">
            <a:extLst>
              <a:ext uri="{FF2B5EF4-FFF2-40B4-BE49-F238E27FC236}">
                <a16:creationId xmlns:a16="http://schemas.microsoft.com/office/drawing/2014/main" id="{FFBAD18D-B16D-140B-D146-F7209A2C7D59}"/>
              </a:ext>
            </a:extLst>
          </p:cNvPr>
          <p:cNvGraphicFramePr>
            <a:graphicFrameLocks noGrp="1"/>
          </p:cNvGraphicFramePr>
          <p:nvPr>
            <p:ph idx="1"/>
            <p:extLst>
              <p:ext uri="{D42A27DB-BD31-4B8C-83A1-F6EECF244321}">
                <p14:modId xmlns:p14="http://schemas.microsoft.com/office/powerpoint/2010/main" val="3837510130"/>
              </p:ext>
            </p:extLst>
          </p:nvPr>
        </p:nvGraphicFramePr>
        <p:xfrm>
          <a:off x="838200" y="1251285"/>
          <a:ext cx="10515600" cy="479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72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353D75-D1F0-36ED-7397-FAB73AD4100F}"/>
              </a:ext>
            </a:extLst>
          </p:cNvPr>
          <p:cNvSpPr>
            <a:spLocks noGrp="1"/>
          </p:cNvSpPr>
          <p:nvPr>
            <p:ph type="title"/>
          </p:nvPr>
        </p:nvSpPr>
        <p:spPr>
          <a:xfrm>
            <a:off x="621792" y="1161288"/>
            <a:ext cx="3602736" cy="4526280"/>
          </a:xfrm>
        </p:spPr>
        <p:txBody>
          <a:bodyPr>
            <a:normAutofit/>
          </a:bodyPr>
          <a:lstStyle/>
          <a:p>
            <a:r>
              <a:rPr lang="en-US" sz="4000"/>
              <a:t>AD 85 Sexual Harassment (Quid Pro Quo)</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F7A580D-45BA-E2B0-5DE4-79C497AFDE76}"/>
              </a:ext>
            </a:extLst>
          </p:cNvPr>
          <p:cNvSpPr>
            <a:spLocks noGrp="1"/>
          </p:cNvSpPr>
          <p:nvPr>
            <p:ph idx="1"/>
          </p:nvPr>
        </p:nvSpPr>
        <p:spPr>
          <a:xfrm>
            <a:off x="5434149" y="2183018"/>
            <a:ext cx="5302345" cy="2491964"/>
          </a:xfrm>
        </p:spPr>
        <p:txBody>
          <a:bodyPr wrap="square" anchor="ctr">
            <a:normAutofit/>
          </a:bodyPr>
          <a:lstStyle/>
          <a:p>
            <a:pPr marL="0" indent="0" algn="just">
              <a:buNone/>
            </a:pPr>
            <a:r>
              <a:rPr lang="en-US" dirty="0"/>
              <a:t>An employee of the University conditioning the provision of an aid, benefit, or service of the University on an individual’s participation in unwelcome sexual conduct.</a:t>
            </a:r>
          </a:p>
          <a:p>
            <a:endParaRPr lang="en-US" sz="2000" dirty="0"/>
          </a:p>
        </p:txBody>
      </p:sp>
    </p:spTree>
    <p:extLst>
      <p:ext uri="{BB962C8B-B14F-4D97-AF65-F5344CB8AC3E}">
        <p14:creationId xmlns:p14="http://schemas.microsoft.com/office/powerpoint/2010/main" val="192736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A0F9-C19F-62A5-EE5B-B7FAD478CE2D}"/>
              </a:ext>
            </a:extLst>
          </p:cNvPr>
          <p:cNvSpPr>
            <a:spLocks noGrp="1"/>
          </p:cNvSpPr>
          <p:nvPr>
            <p:ph type="title"/>
          </p:nvPr>
        </p:nvSpPr>
        <p:spPr>
          <a:xfrm>
            <a:off x="762001" y="1138265"/>
            <a:ext cx="4603376" cy="2909296"/>
          </a:xfrm>
        </p:spPr>
        <p:txBody>
          <a:bodyPr anchor="t">
            <a:normAutofit/>
          </a:bodyPr>
          <a:lstStyle/>
          <a:p>
            <a:r>
              <a:rPr lang="en-US" sz="3200"/>
              <a:t>AD 91: Sex-Based Harassment</a:t>
            </a:r>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684F47-C672-08F2-25FA-BBC506569501}"/>
              </a:ext>
            </a:extLst>
          </p:cNvPr>
          <p:cNvSpPr>
            <a:spLocks noGrp="1"/>
          </p:cNvSpPr>
          <p:nvPr>
            <p:ph idx="1"/>
          </p:nvPr>
        </p:nvSpPr>
        <p:spPr>
          <a:xfrm>
            <a:off x="6003984" y="1102664"/>
            <a:ext cx="5257800" cy="5064896"/>
          </a:xfrm>
        </p:spPr>
        <p:txBody>
          <a:bodyPr>
            <a:normAutofit/>
          </a:bodyPr>
          <a:lstStyle/>
          <a:p>
            <a:pPr marL="0" indent="0" algn="just">
              <a:buNone/>
            </a:pPr>
            <a:r>
              <a:rPr lang="en-US" sz="2000" b="0" i="0" dirty="0">
                <a:effectLst/>
              </a:rPr>
              <a:t>Unwelcome conduct of a sexual nature, including unwelcome sexual advances, requests for sexual favors, and other verbal, nonverbal, graphic, or physical conduct of a sexual nature, when: (1) submission to or rejection of such conduct is made either explicitly or implicitly a condition of an individual’s employment or academic standing or is used as the basis for employment decisions or for academic evaluation, grades, or advancement (quid pro quo)…</a:t>
            </a:r>
            <a:endParaRPr lang="en-US" sz="2000" dirty="0"/>
          </a:p>
        </p:txBody>
      </p:sp>
    </p:spTree>
    <p:extLst>
      <p:ext uri="{BB962C8B-B14F-4D97-AF65-F5344CB8AC3E}">
        <p14:creationId xmlns:p14="http://schemas.microsoft.com/office/powerpoint/2010/main" val="327030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A0F9-C19F-62A5-EE5B-B7FAD478CE2D}"/>
              </a:ext>
            </a:extLst>
          </p:cNvPr>
          <p:cNvSpPr>
            <a:spLocks noGrp="1"/>
          </p:cNvSpPr>
          <p:nvPr>
            <p:ph type="title"/>
          </p:nvPr>
        </p:nvSpPr>
        <p:spPr>
          <a:xfrm>
            <a:off x="762001" y="1138265"/>
            <a:ext cx="4603376" cy="2909296"/>
          </a:xfrm>
        </p:spPr>
        <p:txBody>
          <a:bodyPr anchor="t">
            <a:normAutofit/>
          </a:bodyPr>
          <a:lstStyle/>
          <a:p>
            <a:r>
              <a:rPr lang="en-US" sz="3200"/>
              <a:t>AD 91: Sex-Based Harassment (</a:t>
            </a:r>
            <a:r>
              <a:rPr lang="en-US" sz="3200" i="1"/>
              <a:t>continued</a:t>
            </a:r>
            <a:r>
              <a:rPr lang="en-US" sz="3200"/>
              <a:t>)</a:t>
            </a:r>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684F47-C672-08F2-25FA-BBC506569501}"/>
              </a:ext>
            </a:extLst>
          </p:cNvPr>
          <p:cNvSpPr>
            <a:spLocks noGrp="1"/>
          </p:cNvSpPr>
          <p:nvPr>
            <p:ph idx="1"/>
          </p:nvPr>
        </p:nvSpPr>
        <p:spPr>
          <a:xfrm>
            <a:off x="6003984" y="1102664"/>
            <a:ext cx="5257800" cy="5064896"/>
          </a:xfrm>
        </p:spPr>
        <p:txBody>
          <a:bodyPr>
            <a:normAutofit/>
          </a:bodyPr>
          <a:lstStyle/>
          <a:p>
            <a:pPr marL="0" indent="0" algn="just">
              <a:buNone/>
            </a:pPr>
            <a:r>
              <a:rPr lang="en-US" sz="2400" b="0" i="0" dirty="0">
                <a:effectLst/>
              </a:rPr>
              <a:t>…or (2) such conduct is sufficiently severe, persistent, </a:t>
            </a:r>
            <a:r>
              <a:rPr lang="en-US" sz="2400" b="0" i="1" dirty="0">
                <a:effectLst/>
              </a:rPr>
              <a:t>or</a:t>
            </a:r>
            <a:r>
              <a:rPr lang="en-US" sz="2400" b="0" i="0" dirty="0">
                <a:effectLst/>
              </a:rPr>
              <a:t> pervasive that it interferes with or limits a person’s ability to participate in or benefit from the University’s education or work programs or activities (hostile environment). </a:t>
            </a:r>
            <a:endParaRPr lang="en-US" sz="2400" dirty="0"/>
          </a:p>
        </p:txBody>
      </p:sp>
    </p:spTree>
    <p:extLst>
      <p:ext uri="{BB962C8B-B14F-4D97-AF65-F5344CB8AC3E}">
        <p14:creationId xmlns:p14="http://schemas.microsoft.com/office/powerpoint/2010/main" val="236785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EB79-A93F-113D-2550-D6E6025D9FCC}"/>
              </a:ext>
            </a:extLst>
          </p:cNvPr>
          <p:cNvSpPr>
            <a:spLocks noGrp="1"/>
          </p:cNvSpPr>
          <p:nvPr>
            <p:ph type="title"/>
          </p:nvPr>
        </p:nvSpPr>
        <p:spPr>
          <a:xfrm>
            <a:off x="762001" y="1138265"/>
            <a:ext cx="3056625" cy="2909296"/>
          </a:xfrm>
        </p:spPr>
        <p:txBody>
          <a:bodyPr anchor="t">
            <a:normAutofit/>
          </a:bodyPr>
          <a:lstStyle/>
          <a:p>
            <a:r>
              <a:rPr lang="en-US" sz="3200"/>
              <a:t>AD 91: Gender-Based Harassment</a:t>
            </a:r>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E0A512-4492-70C3-D57B-9BA76D879E6B}"/>
              </a:ext>
            </a:extLst>
          </p:cNvPr>
          <p:cNvSpPr>
            <a:spLocks noGrp="1"/>
          </p:cNvSpPr>
          <p:nvPr>
            <p:ph idx="1"/>
          </p:nvPr>
        </p:nvSpPr>
        <p:spPr>
          <a:xfrm>
            <a:off x="4600755" y="753376"/>
            <a:ext cx="6661029" cy="5434637"/>
          </a:xfrm>
        </p:spPr>
        <p:txBody>
          <a:bodyPr>
            <a:normAutofit/>
          </a:bodyPr>
          <a:lstStyle/>
          <a:p>
            <a:pPr marL="0" indent="0" algn="just">
              <a:buNone/>
            </a:pPr>
            <a:r>
              <a:rPr lang="en-US" sz="2400" b="0" i="0" dirty="0">
                <a:effectLst/>
              </a:rPr>
              <a:t>Verbal, nonverbal, graphic, or physical aggression, intimidation, or hostile conduct based on actual or perceived sex, sex-stereotyping, sexual orientation, or gender identity, but not involving conduct of a sexual nature, when such conduct is sufficiently severe, persistent, or pervasive that it interferes with or limits a person’s ability to participate in or benefit from the University’s education or work programs or activities. </a:t>
            </a:r>
            <a:endParaRPr lang="en-US" sz="2400" dirty="0"/>
          </a:p>
        </p:txBody>
      </p:sp>
    </p:spTree>
    <p:extLst>
      <p:ext uri="{BB962C8B-B14F-4D97-AF65-F5344CB8AC3E}">
        <p14:creationId xmlns:p14="http://schemas.microsoft.com/office/powerpoint/2010/main" val="179425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EB79-A93F-113D-2550-D6E6025D9FCC}"/>
              </a:ext>
            </a:extLst>
          </p:cNvPr>
          <p:cNvSpPr>
            <a:spLocks noGrp="1"/>
          </p:cNvSpPr>
          <p:nvPr>
            <p:ph type="title"/>
          </p:nvPr>
        </p:nvSpPr>
        <p:spPr>
          <a:xfrm>
            <a:off x="1693654" y="1770869"/>
            <a:ext cx="3309667" cy="2909296"/>
          </a:xfrm>
        </p:spPr>
        <p:txBody>
          <a:bodyPr anchor="t">
            <a:normAutofit/>
          </a:bodyPr>
          <a:lstStyle/>
          <a:p>
            <a:r>
              <a:rPr lang="en-US" sz="3200"/>
              <a:t>AD 91: Gender-Based Harassment (</a:t>
            </a:r>
            <a:r>
              <a:rPr lang="en-US" sz="3200" i="1"/>
              <a:t>continued</a:t>
            </a:r>
            <a:r>
              <a:rPr lang="en-US" sz="3200"/>
              <a:t>)</a:t>
            </a:r>
          </a:p>
        </p:txBody>
      </p:sp>
      <p:cxnSp>
        <p:nvCxnSpPr>
          <p:cNvPr id="10"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6793" y="150375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E0A512-4492-70C3-D57B-9BA76D879E6B}"/>
              </a:ext>
            </a:extLst>
          </p:cNvPr>
          <p:cNvSpPr>
            <a:spLocks noGrp="1"/>
          </p:cNvSpPr>
          <p:nvPr>
            <p:ph idx="1"/>
          </p:nvPr>
        </p:nvSpPr>
        <p:spPr>
          <a:xfrm>
            <a:off x="5360037" y="1290965"/>
            <a:ext cx="5797698" cy="4339206"/>
          </a:xfrm>
        </p:spPr>
        <p:txBody>
          <a:bodyPr>
            <a:normAutofit/>
          </a:bodyPr>
          <a:lstStyle/>
          <a:p>
            <a:pPr marL="0" indent="0" algn="just">
              <a:buNone/>
            </a:pPr>
            <a:r>
              <a:rPr lang="en-US" sz="2400" b="0" i="0" dirty="0">
                <a:effectLst/>
              </a:rPr>
              <a:t>For example, persistent disparagement of a person based on a perceived lack of stereotypical masculinity or femininity or exclusion from an activity based on sexual orientation or gender identity also may violate this Policy.</a:t>
            </a:r>
            <a:endParaRPr lang="en-US" sz="2400" dirty="0"/>
          </a:p>
        </p:txBody>
      </p:sp>
    </p:spTree>
    <p:extLst>
      <p:ext uri="{BB962C8B-B14F-4D97-AF65-F5344CB8AC3E}">
        <p14:creationId xmlns:p14="http://schemas.microsoft.com/office/powerpoint/2010/main" val="416226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B4B7-4EEC-9435-0959-8D4C4137C240}"/>
              </a:ext>
            </a:extLst>
          </p:cNvPr>
          <p:cNvSpPr>
            <a:spLocks noGrp="1"/>
          </p:cNvSpPr>
          <p:nvPr>
            <p:ph type="title"/>
          </p:nvPr>
        </p:nvSpPr>
        <p:spPr>
          <a:xfrm>
            <a:off x="1693654" y="1770869"/>
            <a:ext cx="3309667" cy="2909296"/>
          </a:xfrm>
        </p:spPr>
        <p:txBody>
          <a:bodyPr anchor="t">
            <a:normAutofit/>
          </a:bodyPr>
          <a:lstStyle/>
          <a:p>
            <a:r>
              <a:rPr lang="en-US" sz="3200"/>
              <a:t>AD 91: Discrimination</a:t>
            </a:r>
          </a:p>
        </p:txBody>
      </p:sp>
      <p:cxnSp>
        <p:nvCxnSpPr>
          <p:cNvPr id="12"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6793" y="150375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F4CD33-7F4C-A96A-7D50-716B6DEB054D}"/>
              </a:ext>
            </a:extLst>
          </p:cNvPr>
          <p:cNvSpPr>
            <a:spLocks noGrp="1"/>
          </p:cNvSpPr>
          <p:nvPr>
            <p:ph idx="1"/>
          </p:nvPr>
        </p:nvSpPr>
        <p:spPr>
          <a:xfrm>
            <a:off x="5360037" y="1290965"/>
            <a:ext cx="5035170" cy="4339206"/>
          </a:xfrm>
        </p:spPr>
        <p:txBody>
          <a:bodyPr>
            <a:normAutofit fontScale="92500" lnSpcReduction="20000"/>
          </a:bodyPr>
          <a:lstStyle/>
          <a:p>
            <a:pPr marL="0" indent="0" algn="just">
              <a:buNone/>
            </a:pPr>
            <a:r>
              <a:rPr lang="en-US" sz="2400" b="0" i="0" dirty="0">
                <a:effectLst/>
              </a:rPr>
              <a:t>Conduct of any nature that denies an individual the opportunity to participate in or benefit from a University program or activity, or otherwise adversely affects a term or condition of an individual’s employment, education, or living environment, because of the individual’s actual or perceived age, race, color, ancestry, national origin, sex, sexual orientation, gender,  gender identity, physical or mental disability, religion, creed, service in the uniformed services (as defined in state and federal law), veteran status, marital or family status, pregnancy, pregnancy-related conditions, genetic information or political ideas.</a:t>
            </a:r>
            <a:endParaRPr lang="en-US" sz="2400" dirty="0"/>
          </a:p>
        </p:txBody>
      </p:sp>
    </p:spTree>
    <p:extLst>
      <p:ext uri="{BB962C8B-B14F-4D97-AF65-F5344CB8AC3E}">
        <p14:creationId xmlns:p14="http://schemas.microsoft.com/office/powerpoint/2010/main" val="116378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469908-40F0-48EB-8B29-996548C1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378C2-4F05-C019-B6E6-A795F4E7FFA1}"/>
              </a:ext>
            </a:extLst>
          </p:cNvPr>
          <p:cNvSpPr>
            <a:spLocks noGrp="1"/>
          </p:cNvSpPr>
          <p:nvPr>
            <p:ph type="title"/>
          </p:nvPr>
        </p:nvSpPr>
        <p:spPr>
          <a:xfrm>
            <a:off x="838200" y="4072041"/>
            <a:ext cx="10515600" cy="1286087"/>
          </a:xfrm>
          <a:noFill/>
        </p:spPr>
        <p:txBody>
          <a:bodyPr vert="horz" lIns="91440" tIns="45720" rIns="91440" bIns="45720" rtlCol="0" anchor="ctr">
            <a:normAutofit/>
          </a:bodyPr>
          <a:lstStyle/>
          <a:p>
            <a:pPr algn="ctr"/>
            <a:r>
              <a:rPr lang="en-US" sz="5200">
                <a:solidFill>
                  <a:schemeClr val="tx1"/>
                </a:solidFill>
              </a:rPr>
              <a:t>Welcome</a:t>
            </a:r>
          </a:p>
        </p:txBody>
      </p:sp>
      <p:sp>
        <p:nvSpPr>
          <p:cNvPr id="3" name="Text Placeholder 2">
            <a:extLst>
              <a:ext uri="{FF2B5EF4-FFF2-40B4-BE49-F238E27FC236}">
                <a16:creationId xmlns:a16="http://schemas.microsoft.com/office/drawing/2014/main" id="{C8A0DCEB-8E70-94F7-D63A-A63F26C33AB0}"/>
              </a:ext>
            </a:extLst>
          </p:cNvPr>
          <p:cNvSpPr>
            <a:spLocks noGrp="1"/>
          </p:cNvSpPr>
          <p:nvPr>
            <p:ph type="body" idx="1"/>
          </p:nvPr>
        </p:nvSpPr>
        <p:spPr>
          <a:xfrm>
            <a:off x="838200" y="5571899"/>
            <a:ext cx="10515600" cy="557186"/>
          </a:xfrm>
          <a:noFill/>
        </p:spPr>
        <p:txBody>
          <a:bodyPr vert="horz" lIns="91440" tIns="45720" rIns="91440" bIns="45720" rtlCol="0">
            <a:normAutofit/>
          </a:bodyPr>
          <a:lstStyle/>
          <a:p>
            <a:pPr algn="ctr"/>
            <a:r>
              <a:rPr lang="en-US">
                <a:solidFill>
                  <a:schemeClr val="tx1"/>
                </a:solidFill>
              </a:rPr>
              <a:t>Introductory Exercise</a:t>
            </a:r>
          </a:p>
        </p:txBody>
      </p:sp>
      <p:pic>
        <p:nvPicPr>
          <p:cNvPr id="6" name="Picture 5" descr="Kettlebells on the floor">
            <a:extLst>
              <a:ext uri="{FF2B5EF4-FFF2-40B4-BE49-F238E27FC236}">
                <a16:creationId xmlns:a16="http://schemas.microsoft.com/office/drawing/2014/main" id="{BCDC3CAE-6EEF-EAB7-177D-D8A8EBABAE6A}"/>
              </a:ext>
            </a:extLst>
          </p:cNvPr>
          <p:cNvPicPr>
            <a:picLocks noChangeAspect="1"/>
          </p:cNvPicPr>
          <p:nvPr/>
        </p:nvPicPr>
        <p:blipFill rotWithShape="1">
          <a:blip r:embed="rId2"/>
          <a:srcRect t="25119" b="26955"/>
          <a:stretch/>
        </p:blipFill>
        <p:spPr>
          <a:xfrm>
            <a:off x="20" y="1"/>
            <a:ext cx="12191979" cy="3900324"/>
          </a:xfrm>
          <a:prstGeom prst="rect">
            <a:avLst/>
          </a:prstGeom>
        </p:spPr>
      </p:pic>
    </p:spTree>
    <p:extLst>
      <p:ext uri="{BB962C8B-B14F-4D97-AF65-F5344CB8AC3E}">
        <p14:creationId xmlns:p14="http://schemas.microsoft.com/office/powerpoint/2010/main" val="224253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4042-B418-6CE9-06A6-C6110FD1F0B7}"/>
              </a:ext>
            </a:extLst>
          </p:cNvPr>
          <p:cNvSpPr>
            <a:spLocks noGrp="1"/>
          </p:cNvSpPr>
          <p:nvPr>
            <p:ph type="title"/>
          </p:nvPr>
        </p:nvSpPr>
        <p:spPr>
          <a:xfrm>
            <a:off x="1693654" y="1770869"/>
            <a:ext cx="3309667" cy="2909296"/>
          </a:xfrm>
        </p:spPr>
        <p:txBody>
          <a:bodyPr anchor="t">
            <a:normAutofit/>
          </a:bodyPr>
          <a:lstStyle/>
          <a:p>
            <a:r>
              <a:rPr lang="en-US" sz="3200"/>
              <a:t>AD-91: Sexual Exploitation</a:t>
            </a:r>
          </a:p>
        </p:txBody>
      </p:sp>
      <p:cxnSp>
        <p:nvCxnSpPr>
          <p:cNvPr id="23" name="Straight Connector 22">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6793" y="150375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3FE4D-5016-78FF-A2AD-0D24E9CBE42A}"/>
              </a:ext>
            </a:extLst>
          </p:cNvPr>
          <p:cNvSpPr>
            <a:spLocks noGrp="1"/>
          </p:cNvSpPr>
          <p:nvPr>
            <p:ph idx="1"/>
          </p:nvPr>
        </p:nvSpPr>
        <p:spPr>
          <a:xfrm>
            <a:off x="5360037" y="1290965"/>
            <a:ext cx="5035170" cy="4339206"/>
          </a:xfrm>
        </p:spPr>
        <p:txBody>
          <a:bodyPr>
            <a:normAutofit/>
          </a:bodyPr>
          <a:lstStyle/>
          <a:p>
            <a:pPr marL="0" indent="0" algn="just">
              <a:buNone/>
            </a:pPr>
            <a:r>
              <a:rPr lang="en-US" sz="2400" b="0" i="0" dirty="0">
                <a:effectLst/>
              </a:rPr>
              <a:t>Taking sexual advantage of another for one’s benefit or to benefit or advantage anyone other than the one being exploited</a:t>
            </a:r>
          </a:p>
        </p:txBody>
      </p:sp>
    </p:spTree>
    <p:extLst>
      <p:ext uri="{BB962C8B-B14F-4D97-AF65-F5344CB8AC3E}">
        <p14:creationId xmlns:p14="http://schemas.microsoft.com/office/powerpoint/2010/main" val="415436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4042-B418-6CE9-06A6-C6110FD1F0B7}"/>
              </a:ext>
            </a:extLst>
          </p:cNvPr>
          <p:cNvSpPr>
            <a:spLocks noGrp="1"/>
          </p:cNvSpPr>
          <p:nvPr>
            <p:ph type="title"/>
          </p:nvPr>
        </p:nvSpPr>
        <p:spPr>
          <a:xfrm>
            <a:off x="1693654" y="1770869"/>
            <a:ext cx="3309667" cy="2909296"/>
          </a:xfrm>
        </p:spPr>
        <p:txBody>
          <a:bodyPr anchor="t">
            <a:normAutofit/>
          </a:bodyPr>
          <a:lstStyle/>
          <a:p>
            <a:r>
              <a:rPr lang="en-US" sz="3200"/>
              <a:t>AD-91: Sexual Exploitation Examples</a:t>
            </a:r>
          </a:p>
        </p:txBody>
      </p:sp>
      <p:cxnSp>
        <p:nvCxnSpPr>
          <p:cNvPr id="23" name="Straight Connector 22">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6793" y="150375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3FE4D-5016-78FF-A2AD-0D24E9CBE42A}"/>
              </a:ext>
            </a:extLst>
          </p:cNvPr>
          <p:cNvSpPr>
            <a:spLocks noGrp="1"/>
          </p:cNvSpPr>
          <p:nvPr>
            <p:ph idx="1"/>
          </p:nvPr>
        </p:nvSpPr>
        <p:spPr>
          <a:xfrm>
            <a:off x="5360037" y="1290965"/>
            <a:ext cx="6352502" cy="4339206"/>
          </a:xfrm>
        </p:spPr>
        <p:txBody>
          <a:bodyPr>
            <a:normAutofit lnSpcReduction="10000"/>
          </a:bodyPr>
          <a:lstStyle/>
          <a:p>
            <a:pPr marL="514350" indent="-514350">
              <a:buAutoNum type="alphaLcParenBoth"/>
            </a:pPr>
            <a:r>
              <a:rPr lang="en-US" sz="2000" b="0" i="0" dirty="0">
                <a:effectLst/>
              </a:rPr>
              <a:t>Viewing, possessing, producing, or distributing child pornography; </a:t>
            </a:r>
          </a:p>
          <a:p>
            <a:pPr marL="514350" indent="-514350">
              <a:buAutoNum type="alphaLcParenBoth"/>
            </a:pPr>
            <a:r>
              <a:rPr lang="en-US" sz="2000" b="0" i="0" dirty="0">
                <a:effectLst/>
              </a:rPr>
              <a:t>non-consensual recording, disseminating, or copying of images, photography, video, or audio recording of sexual activity or nudity conducted in a private space; </a:t>
            </a:r>
          </a:p>
          <a:p>
            <a:pPr marL="514350" indent="-514350">
              <a:buAutoNum type="alphaLcParenBoth"/>
            </a:pPr>
            <a:r>
              <a:rPr lang="en-US" sz="2000" b="0" i="0" dirty="0">
                <a:effectLst/>
              </a:rPr>
              <a:t>knowingly exposing another person to a sexually transmitted infection, or sexually transmitted disease, without their awareness; </a:t>
            </a:r>
          </a:p>
          <a:p>
            <a:pPr marL="514350" indent="-514350">
              <a:buAutoNum type="alphaLcParenBoth"/>
            </a:pPr>
            <a:r>
              <a:rPr lang="en-US" sz="2000" b="0" i="0" dirty="0">
                <a:effectLst/>
              </a:rPr>
              <a:t>prostituting, or promoting or soliciting the prostitution of, another person; or </a:t>
            </a:r>
          </a:p>
          <a:p>
            <a:pPr marL="514350" indent="-514350">
              <a:buAutoNum type="alphaLcParenBoth"/>
            </a:pPr>
            <a:r>
              <a:rPr lang="en-US" sz="2000" b="0" i="0" dirty="0">
                <a:effectLst/>
              </a:rPr>
              <a:t>use of dishonesty or deception regarding the use of contraceptives or condoms during the course of sexual contact or sexual activity.</a:t>
            </a:r>
            <a:endParaRPr lang="en-US" sz="2000" dirty="0"/>
          </a:p>
        </p:txBody>
      </p:sp>
    </p:spTree>
    <p:extLst>
      <p:ext uri="{BB962C8B-B14F-4D97-AF65-F5344CB8AC3E}">
        <p14:creationId xmlns:p14="http://schemas.microsoft.com/office/powerpoint/2010/main" val="27568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A6564-D3D9-D99A-5443-30C054993CE1}"/>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a:t>
            </a:r>
          </a:p>
        </p:txBody>
      </p:sp>
      <p:sp>
        <p:nvSpPr>
          <p:cNvPr id="15" name="Oval 1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lp">
            <a:extLst>
              <a:ext uri="{FF2B5EF4-FFF2-40B4-BE49-F238E27FC236}">
                <a16:creationId xmlns:a16="http://schemas.microsoft.com/office/drawing/2014/main" id="{4BE97E61-355A-D686-5786-03DC4E0DB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379721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early morning coffee with bread and a newspaper on top of the table">
            <a:extLst>
              <a:ext uri="{FF2B5EF4-FFF2-40B4-BE49-F238E27FC236}">
                <a16:creationId xmlns:a16="http://schemas.microsoft.com/office/drawing/2014/main" id="{68E51C19-57D7-20F0-6AC2-A5265404D2BF}"/>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865349-2C4E-6510-06FD-5E983CC426B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Lunch Break</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117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65950C-D193-03D4-3045-A8FAA7217B5C}"/>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dirty="0">
                <a:solidFill>
                  <a:srgbClr val="FFFFFF"/>
                </a:solidFill>
                <a:latin typeface="+mj-lt"/>
                <a:ea typeface="+mj-ea"/>
                <a:cs typeface="+mj-cs"/>
              </a:rPr>
              <a:t>Checking Bias Activity</a:t>
            </a:r>
          </a:p>
        </p:txBody>
      </p:sp>
      <p:cxnSp>
        <p:nvCxnSpPr>
          <p:cNvPr id="13" name="Straight Connector 1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18622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1455-971B-C6DF-7DE1-41788D6D781E}"/>
              </a:ext>
            </a:extLst>
          </p:cNvPr>
          <p:cNvSpPr>
            <a:spLocks noGrp="1"/>
          </p:cNvSpPr>
          <p:nvPr>
            <p:ph type="title"/>
          </p:nvPr>
        </p:nvSpPr>
        <p:spPr>
          <a:xfrm>
            <a:off x="762000" y="1138036"/>
            <a:ext cx="4085665" cy="1402470"/>
          </a:xfrm>
        </p:spPr>
        <p:txBody>
          <a:bodyPr anchor="t">
            <a:normAutofit/>
          </a:bodyPr>
          <a:lstStyle/>
          <a:p>
            <a:r>
              <a:rPr lang="en-US" sz="3200"/>
              <a:t>Bias Defined</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953944-8807-E381-69D3-0258B7E277F4}"/>
              </a:ext>
            </a:extLst>
          </p:cNvPr>
          <p:cNvSpPr>
            <a:spLocks noGrp="1"/>
          </p:cNvSpPr>
          <p:nvPr>
            <p:ph idx="1"/>
          </p:nvPr>
        </p:nvSpPr>
        <p:spPr>
          <a:xfrm>
            <a:off x="762000" y="2551176"/>
            <a:ext cx="4085665" cy="3591207"/>
          </a:xfrm>
        </p:spPr>
        <p:txBody>
          <a:bodyPr>
            <a:normAutofit/>
          </a:bodyPr>
          <a:lstStyle/>
          <a:p>
            <a:pPr marL="0" indent="0" algn="just">
              <a:buNone/>
            </a:pPr>
            <a:r>
              <a:rPr lang="en-US" sz="2000" b="0" i="0" u="none" strike="noStrike" dirty="0">
                <a:effectLst/>
                <a:latin typeface="Helvetica" panose="020B0604020202020204" pitchFamily="34" charset="0"/>
              </a:rPr>
              <a:t>Oxford Languages defines bias as “prejudice in favor of or against one thing, person, or group compared with another, usually in a way considered to be unfair.”</a:t>
            </a:r>
            <a:endParaRPr lang="en-US" sz="2000" dirty="0"/>
          </a:p>
        </p:txBody>
      </p:sp>
      <p:pic>
        <p:nvPicPr>
          <p:cNvPr id="5" name="Picture 4" descr="A group of yellow figures and a red figure on the other side">
            <a:extLst>
              <a:ext uri="{FF2B5EF4-FFF2-40B4-BE49-F238E27FC236}">
                <a16:creationId xmlns:a16="http://schemas.microsoft.com/office/drawing/2014/main" id="{10F00E5B-B033-6B07-8924-22F36014BA54}"/>
              </a:ext>
            </a:extLst>
          </p:cNvPr>
          <p:cNvPicPr>
            <a:picLocks noChangeAspect="1"/>
          </p:cNvPicPr>
          <p:nvPr/>
        </p:nvPicPr>
        <p:blipFill rotWithShape="1">
          <a:blip r:embed="rId2"/>
          <a:srcRect l="36336" r="-1" b="-1"/>
          <a:stretch/>
        </p:blipFill>
        <p:spPr>
          <a:xfrm>
            <a:off x="5650992" y="10"/>
            <a:ext cx="6541008" cy="6857990"/>
          </a:xfrm>
          <a:prstGeom prst="rect">
            <a:avLst/>
          </a:prstGeom>
        </p:spPr>
      </p:pic>
    </p:spTree>
    <p:extLst>
      <p:ext uri="{BB962C8B-B14F-4D97-AF65-F5344CB8AC3E}">
        <p14:creationId xmlns:p14="http://schemas.microsoft.com/office/powerpoint/2010/main" val="654914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99CDE-BEFD-03CB-4B2F-BD1D451F6201}"/>
              </a:ext>
            </a:extLst>
          </p:cNvPr>
          <p:cNvSpPr>
            <a:spLocks noGrp="1"/>
          </p:cNvSpPr>
          <p:nvPr>
            <p:ph type="title"/>
          </p:nvPr>
        </p:nvSpPr>
        <p:spPr>
          <a:xfrm>
            <a:off x="686834" y="1153572"/>
            <a:ext cx="3200400" cy="4461163"/>
          </a:xfrm>
        </p:spPr>
        <p:txBody>
          <a:bodyPr>
            <a:normAutofit/>
          </a:bodyPr>
          <a:lstStyle/>
          <a:p>
            <a:r>
              <a:rPr lang="en-US">
                <a:solidFill>
                  <a:srgbClr val="FFFFFF"/>
                </a:solidFill>
              </a:rPr>
              <a:t>Types of Bias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BF6188-E4D1-E7AD-E19E-53FB64B65339}"/>
              </a:ext>
            </a:extLst>
          </p:cNvPr>
          <p:cNvSpPr>
            <a:spLocks noGrp="1"/>
          </p:cNvSpPr>
          <p:nvPr>
            <p:ph idx="1"/>
          </p:nvPr>
        </p:nvSpPr>
        <p:spPr>
          <a:xfrm>
            <a:off x="4447308" y="591344"/>
            <a:ext cx="6906491" cy="5585619"/>
          </a:xfrm>
        </p:spPr>
        <p:txBody>
          <a:bodyPr anchor="ctr">
            <a:normAutofit/>
          </a:bodyPr>
          <a:lstStyle/>
          <a:p>
            <a:r>
              <a:rPr lang="en-US" dirty="0"/>
              <a:t>Conscious Bias</a:t>
            </a:r>
          </a:p>
          <a:p>
            <a:r>
              <a:rPr lang="en-US" dirty="0"/>
              <a:t>Cognitive Bias</a:t>
            </a:r>
          </a:p>
          <a:p>
            <a:r>
              <a:rPr lang="en-US" dirty="0"/>
              <a:t>Unconscious Bias</a:t>
            </a:r>
          </a:p>
        </p:txBody>
      </p:sp>
    </p:spTree>
    <p:extLst>
      <p:ext uri="{BB962C8B-B14F-4D97-AF65-F5344CB8AC3E}">
        <p14:creationId xmlns:p14="http://schemas.microsoft.com/office/powerpoint/2010/main" val="3032052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336D-03B1-D461-7F28-AE994AA765E7}"/>
              </a:ext>
            </a:extLst>
          </p:cNvPr>
          <p:cNvSpPr>
            <a:spLocks noGrp="1"/>
          </p:cNvSpPr>
          <p:nvPr>
            <p:ph type="title"/>
          </p:nvPr>
        </p:nvSpPr>
        <p:spPr/>
        <p:txBody>
          <a:bodyPr/>
          <a:lstStyle/>
          <a:p>
            <a:r>
              <a:rPr lang="en-US" dirty="0"/>
              <a:t>Conscious Bias</a:t>
            </a:r>
          </a:p>
        </p:txBody>
      </p:sp>
      <p:graphicFrame>
        <p:nvGraphicFramePr>
          <p:cNvPr id="5" name="Content Placeholder 2">
            <a:extLst>
              <a:ext uri="{FF2B5EF4-FFF2-40B4-BE49-F238E27FC236}">
                <a16:creationId xmlns:a16="http://schemas.microsoft.com/office/drawing/2014/main" id="{6E6A12B0-4B6C-CB4F-DC07-42FAEF1B9392}"/>
              </a:ext>
            </a:extLst>
          </p:cNvPr>
          <p:cNvGraphicFramePr>
            <a:graphicFrameLocks noGrp="1"/>
          </p:cNvGraphicFramePr>
          <p:nvPr>
            <p:ph idx="1"/>
            <p:extLst>
              <p:ext uri="{D42A27DB-BD31-4B8C-83A1-F6EECF244321}">
                <p14:modId xmlns:p14="http://schemas.microsoft.com/office/powerpoint/2010/main" val="1161452810"/>
              </p:ext>
            </p:extLst>
          </p:nvPr>
        </p:nvGraphicFramePr>
        <p:xfrm>
          <a:off x="838200" y="1251285"/>
          <a:ext cx="10515600" cy="479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48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45382-7752-5E14-6D4F-9519AEBF221E}"/>
              </a:ext>
            </a:extLst>
          </p:cNvPr>
          <p:cNvSpPr>
            <a:spLocks noGrp="1"/>
          </p:cNvSpPr>
          <p:nvPr>
            <p:ph type="title"/>
          </p:nvPr>
        </p:nvSpPr>
        <p:spPr>
          <a:xfrm>
            <a:off x="1171074" y="1396686"/>
            <a:ext cx="3240506" cy="4064628"/>
          </a:xfrm>
        </p:spPr>
        <p:txBody>
          <a:bodyPr>
            <a:normAutofit/>
          </a:bodyPr>
          <a:lstStyle/>
          <a:p>
            <a:r>
              <a:rPr lang="en-US">
                <a:solidFill>
                  <a:srgbClr val="FFFFFF"/>
                </a:solidFill>
              </a:rPr>
              <a:t>Cognitive Bias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A589EE-AC73-0DD7-6B4F-1AC2EDDC8852}"/>
              </a:ext>
            </a:extLst>
          </p:cNvPr>
          <p:cNvSpPr>
            <a:spLocks noGrp="1"/>
          </p:cNvSpPr>
          <p:nvPr>
            <p:ph idx="1"/>
          </p:nvPr>
        </p:nvSpPr>
        <p:spPr>
          <a:xfrm>
            <a:off x="5370153" y="1526033"/>
            <a:ext cx="5536397" cy="3935281"/>
          </a:xfrm>
        </p:spPr>
        <p:txBody>
          <a:bodyPr>
            <a:normAutofit/>
          </a:bodyPr>
          <a:lstStyle/>
          <a:p>
            <a:r>
              <a:rPr lang="en-US" dirty="0"/>
              <a:t>Brain’s attempt to simplify</a:t>
            </a:r>
          </a:p>
          <a:p>
            <a:r>
              <a:rPr lang="en-US" dirty="0"/>
              <a:t>Repeated errors of thinking</a:t>
            </a:r>
          </a:p>
          <a:p>
            <a:r>
              <a:rPr lang="en-US" dirty="0"/>
              <a:t>Happen when information is misinterpreted</a:t>
            </a:r>
          </a:p>
          <a:p>
            <a:r>
              <a:rPr lang="en-US" dirty="0"/>
              <a:t>Affect rationality of judgment</a:t>
            </a:r>
          </a:p>
          <a:p>
            <a:r>
              <a:rPr lang="en-US" dirty="0"/>
              <a:t>Can lead to inaccurate or unreasonable conclusions</a:t>
            </a:r>
          </a:p>
        </p:txBody>
      </p:sp>
    </p:spTree>
    <p:extLst>
      <p:ext uri="{BB962C8B-B14F-4D97-AF65-F5344CB8AC3E}">
        <p14:creationId xmlns:p14="http://schemas.microsoft.com/office/powerpoint/2010/main" val="2879830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9B3B9-9CF2-A24D-B356-F23DBA4FF6CA}"/>
              </a:ext>
            </a:extLst>
          </p:cNvPr>
          <p:cNvSpPr>
            <a:spLocks noGrp="1"/>
          </p:cNvSpPr>
          <p:nvPr>
            <p:ph type="title"/>
          </p:nvPr>
        </p:nvSpPr>
        <p:spPr>
          <a:xfrm>
            <a:off x="838200" y="365125"/>
            <a:ext cx="5558489" cy="1325563"/>
          </a:xfrm>
        </p:spPr>
        <p:txBody>
          <a:bodyPr>
            <a:normAutofit/>
          </a:bodyPr>
          <a:lstStyle/>
          <a:p>
            <a:r>
              <a:rPr lang="en-US" dirty="0"/>
              <a:t>Types of Cognitive Bias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6E19BE6-4FE3-1FFD-68C1-F62E9CF03052}"/>
              </a:ext>
            </a:extLst>
          </p:cNvPr>
          <p:cNvSpPr>
            <a:spLocks noGrp="1"/>
          </p:cNvSpPr>
          <p:nvPr>
            <p:ph idx="1"/>
          </p:nvPr>
        </p:nvSpPr>
        <p:spPr>
          <a:xfrm>
            <a:off x="838200" y="1825625"/>
            <a:ext cx="5558489" cy="4351338"/>
          </a:xfrm>
        </p:spPr>
        <p:txBody>
          <a:bodyPr>
            <a:normAutofit/>
          </a:bodyPr>
          <a:lstStyle/>
          <a:p>
            <a:r>
              <a:rPr lang="en-US" dirty="0"/>
              <a:t>Anchoring Bias</a:t>
            </a:r>
          </a:p>
          <a:p>
            <a:r>
              <a:rPr lang="en-US" dirty="0"/>
              <a:t>Attentional Bias</a:t>
            </a:r>
          </a:p>
          <a:p>
            <a:r>
              <a:rPr lang="en-US" dirty="0"/>
              <a:t>Confirmation Bias</a:t>
            </a:r>
          </a:p>
          <a:p>
            <a:r>
              <a:rPr lang="en-US" dirty="0"/>
              <a:t>Dunning-Kruger Effect</a:t>
            </a:r>
          </a:p>
          <a:p>
            <a:r>
              <a:rPr lang="en-US" dirty="0"/>
              <a:t>False Consensus Effect</a:t>
            </a:r>
          </a:p>
          <a:p>
            <a:r>
              <a:rPr lang="en-US" dirty="0"/>
              <a:t>Misinformation Effect</a:t>
            </a:r>
          </a:p>
          <a:p>
            <a:r>
              <a:rPr lang="en-US" dirty="0"/>
              <a:t>Optimism Effect</a:t>
            </a:r>
          </a:p>
          <a:p>
            <a:r>
              <a:rPr lang="en-US" dirty="0"/>
              <a:t>Self-Serving Bias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63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rson with idea concept">
            <a:extLst>
              <a:ext uri="{FF2B5EF4-FFF2-40B4-BE49-F238E27FC236}">
                <a16:creationId xmlns:a16="http://schemas.microsoft.com/office/drawing/2014/main" id="{8AD33BD9-7719-C8E0-A47E-B3DF4C2961CE}"/>
              </a:ext>
            </a:extLst>
          </p:cNvPr>
          <p:cNvPicPr>
            <a:picLocks noChangeAspect="1"/>
          </p:cNvPicPr>
          <p:nvPr/>
        </p:nvPicPr>
        <p:blipFill rotWithShape="1">
          <a:blip r:embed="rId2"/>
          <a:srcRect t="895" b="14835"/>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7185B-A00C-271A-58B1-1419A3A30DB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Share one boring thing about yourself.</a:t>
            </a: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36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AC7A32E-917F-5F52-1947-906848DBC34E}"/>
              </a:ext>
            </a:extLst>
          </p:cNvPr>
          <p:cNvSpPr>
            <a:spLocks noGrp="1"/>
          </p:cNvSpPr>
          <p:nvPr>
            <p:ph idx="1"/>
          </p:nvPr>
        </p:nvSpPr>
        <p:spPr>
          <a:xfrm>
            <a:off x="779666" y="2268173"/>
            <a:ext cx="5536397" cy="3935281"/>
          </a:xfrm>
        </p:spPr>
        <p:txBody>
          <a:bodyPr>
            <a:normAutofit/>
          </a:bodyPr>
          <a:lstStyle/>
          <a:p>
            <a:r>
              <a:rPr lang="en-US" dirty="0"/>
              <a:t>Implicit</a:t>
            </a:r>
          </a:p>
          <a:p>
            <a:r>
              <a:rPr lang="en-US" dirty="0"/>
              <a:t>Beliefs and attitudes happening outside of an individual’s control</a:t>
            </a:r>
          </a:p>
          <a:p>
            <a:r>
              <a:rPr lang="en-US" dirty="0"/>
              <a:t>Difficult to identify</a:t>
            </a:r>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C8B09-5A47-467C-5F82-130D09B55BD7}"/>
              </a:ext>
            </a:extLst>
          </p:cNvPr>
          <p:cNvSpPr>
            <a:spLocks noGrp="1"/>
          </p:cNvSpPr>
          <p:nvPr>
            <p:ph type="title"/>
          </p:nvPr>
        </p:nvSpPr>
        <p:spPr>
          <a:xfrm>
            <a:off x="7474281" y="1396686"/>
            <a:ext cx="3240506" cy="4064628"/>
          </a:xfrm>
        </p:spPr>
        <p:txBody>
          <a:bodyPr>
            <a:normAutofit/>
          </a:bodyPr>
          <a:lstStyle/>
          <a:p>
            <a:r>
              <a:rPr lang="en-US">
                <a:solidFill>
                  <a:srgbClr val="FFFFFF"/>
                </a:solidFill>
              </a:rPr>
              <a:t>Unconscious Bias</a:t>
            </a:r>
          </a:p>
        </p:txBody>
      </p:sp>
    </p:spTree>
    <p:extLst>
      <p:ext uri="{BB962C8B-B14F-4D97-AF65-F5344CB8AC3E}">
        <p14:creationId xmlns:p14="http://schemas.microsoft.com/office/powerpoint/2010/main" val="1424092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2C009-DA4C-D583-C477-9AB3D9F51076}"/>
              </a:ext>
            </a:extLst>
          </p:cNvPr>
          <p:cNvSpPr>
            <a:spLocks noGrp="1"/>
          </p:cNvSpPr>
          <p:nvPr>
            <p:ph type="title"/>
          </p:nvPr>
        </p:nvSpPr>
        <p:spPr>
          <a:xfrm>
            <a:off x="838200" y="365125"/>
            <a:ext cx="5558489" cy="1325563"/>
          </a:xfrm>
        </p:spPr>
        <p:txBody>
          <a:bodyPr>
            <a:normAutofit/>
          </a:bodyPr>
          <a:lstStyle/>
          <a:p>
            <a:r>
              <a:rPr lang="en-US" dirty="0"/>
              <a:t>Types of Unconscious Bias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FDA1AA-5224-8003-6730-DF44BBF5F32A}"/>
              </a:ext>
            </a:extLst>
          </p:cNvPr>
          <p:cNvSpPr>
            <a:spLocks noGrp="1"/>
          </p:cNvSpPr>
          <p:nvPr>
            <p:ph idx="1"/>
          </p:nvPr>
        </p:nvSpPr>
        <p:spPr>
          <a:xfrm>
            <a:off x="838200" y="1825625"/>
            <a:ext cx="5558489" cy="4351338"/>
          </a:xfrm>
        </p:spPr>
        <p:txBody>
          <a:bodyPr>
            <a:normAutofit/>
          </a:bodyPr>
          <a:lstStyle/>
          <a:p>
            <a:r>
              <a:rPr lang="en-US" dirty="0"/>
              <a:t>Affinity Bias</a:t>
            </a:r>
          </a:p>
          <a:p>
            <a:r>
              <a:rPr lang="en-US" dirty="0"/>
              <a:t>Attribution Bias</a:t>
            </a:r>
          </a:p>
          <a:p>
            <a:r>
              <a:rPr lang="en-US" dirty="0"/>
              <a:t>Confirmation Bias</a:t>
            </a:r>
          </a:p>
          <a:p>
            <a:r>
              <a:rPr lang="en-US" dirty="0"/>
              <a:t>Conformity Bias</a:t>
            </a:r>
          </a:p>
          <a:p>
            <a:r>
              <a:rPr lang="en-US" dirty="0"/>
              <a:t>Contrast Effect</a:t>
            </a:r>
          </a:p>
          <a:p>
            <a:r>
              <a:rPr lang="en-US" dirty="0"/>
              <a:t>Gender Bias</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52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FC6BE-7EC8-9ABA-BACD-F1ACD6A26950}"/>
              </a:ext>
            </a:extLst>
          </p:cNvPr>
          <p:cNvSpPr>
            <a:spLocks noGrp="1"/>
          </p:cNvSpPr>
          <p:nvPr>
            <p:ph type="title"/>
          </p:nvPr>
        </p:nvSpPr>
        <p:spPr>
          <a:xfrm>
            <a:off x="1171074" y="1396686"/>
            <a:ext cx="3240506" cy="4064628"/>
          </a:xfrm>
        </p:spPr>
        <p:txBody>
          <a:bodyPr>
            <a:normAutofit/>
          </a:bodyPr>
          <a:lstStyle/>
          <a:p>
            <a:r>
              <a:rPr lang="en-US">
                <a:solidFill>
                  <a:srgbClr val="FFFFFF"/>
                </a:solidFill>
              </a:rPr>
              <a:t>Circle of Trust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775F8D9-8C04-B251-22B5-EA2D134B60C1}"/>
              </a:ext>
            </a:extLst>
          </p:cNvPr>
          <p:cNvSpPr>
            <a:spLocks noGrp="1"/>
          </p:cNvSpPr>
          <p:nvPr>
            <p:ph idx="1"/>
          </p:nvPr>
        </p:nvSpPr>
        <p:spPr>
          <a:xfrm>
            <a:off x="5370153" y="1526033"/>
            <a:ext cx="5536397" cy="3935281"/>
          </a:xfrm>
        </p:spPr>
        <p:txBody>
          <a:bodyPr>
            <a:normAutofit/>
          </a:bodyPr>
          <a:lstStyle/>
          <a:p>
            <a:pPr algn="just"/>
            <a:r>
              <a:rPr lang="en-US" dirty="0"/>
              <a:t>On the left side of the paper, write down the initials of the six to ten  most trusted people (preferably non-family members) you know.</a:t>
            </a:r>
          </a:p>
          <a:p>
            <a:pPr algn="just"/>
            <a:r>
              <a:rPr lang="en-US" dirty="0"/>
              <a:t>Draw a line under the last set of initials. Now write three to five more sets of initials of folks you are acquainted with. </a:t>
            </a:r>
          </a:p>
        </p:txBody>
      </p:sp>
    </p:spTree>
    <p:extLst>
      <p:ext uri="{BB962C8B-B14F-4D97-AF65-F5344CB8AC3E}">
        <p14:creationId xmlns:p14="http://schemas.microsoft.com/office/powerpoint/2010/main" val="3148324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One in a crowd">
            <a:extLst>
              <a:ext uri="{FF2B5EF4-FFF2-40B4-BE49-F238E27FC236}">
                <a16:creationId xmlns:a16="http://schemas.microsoft.com/office/drawing/2014/main" id="{9B28FE24-A95F-0236-7A6F-048F76004A77}"/>
              </a:ext>
            </a:extLst>
          </p:cNvPr>
          <p:cNvPicPr>
            <a:picLocks noChangeAspect="1"/>
          </p:cNvPicPr>
          <p:nvPr/>
        </p:nvPicPr>
        <p:blipFill rotWithShape="1">
          <a:blip r:embed="rId2">
            <a:alphaModFix amt="60000"/>
          </a:blip>
          <a:srcRect t="7734" b="17266"/>
          <a:stretch/>
        </p:blipFill>
        <p:spPr>
          <a:xfrm>
            <a:off x="-1" y="10"/>
            <a:ext cx="12192001" cy="6857990"/>
          </a:xfrm>
          <a:prstGeom prst="rect">
            <a:avLst/>
          </a:prstGeom>
        </p:spPr>
      </p:pic>
      <p:sp>
        <p:nvSpPr>
          <p:cNvPr id="2" name="Title 1">
            <a:extLst>
              <a:ext uri="{FF2B5EF4-FFF2-40B4-BE49-F238E27FC236}">
                <a16:creationId xmlns:a16="http://schemas.microsoft.com/office/drawing/2014/main" id="{230480F3-D3C8-13D7-41A9-2A65DD619AA7}"/>
              </a:ext>
            </a:extLst>
          </p:cNvPr>
          <p:cNvSpPr>
            <a:spLocks noGrp="1"/>
          </p:cNvSpPr>
          <p:nvPr>
            <p:ph type="title"/>
          </p:nvPr>
        </p:nvSpPr>
        <p:spPr>
          <a:xfrm>
            <a:off x="838199" y="557189"/>
            <a:ext cx="5155263" cy="5571899"/>
          </a:xfrm>
        </p:spPr>
        <p:txBody>
          <a:bodyPr>
            <a:normAutofit/>
          </a:bodyPr>
          <a:lstStyle/>
          <a:p>
            <a:r>
              <a:rPr lang="en-US">
                <a:solidFill>
                  <a:srgbClr val="FFFFFF"/>
                </a:solidFill>
              </a:rPr>
              <a:t>Circle of Trust Diversity Dimensions</a:t>
            </a:r>
          </a:p>
        </p:txBody>
      </p:sp>
      <p:sp>
        <p:nvSpPr>
          <p:cNvPr id="3" name="Content Placeholder 2">
            <a:extLst>
              <a:ext uri="{FF2B5EF4-FFF2-40B4-BE49-F238E27FC236}">
                <a16:creationId xmlns:a16="http://schemas.microsoft.com/office/drawing/2014/main" id="{8F383F34-95E4-7C98-2AF5-044443A7BFB8}"/>
              </a:ext>
            </a:extLst>
          </p:cNvPr>
          <p:cNvSpPr>
            <a:spLocks noGrp="1"/>
          </p:cNvSpPr>
          <p:nvPr>
            <p:ph idx="1"/>
          </p:nvPr>
        </p:nvSpPr>
        <p:spPr>
          <a:xfrm>
            <a:off x="6195375" y="557189"/>
            <a:ext cx="5158424" cy="5571899"/>
          </a:xfrm>
        </p:spPr>
        <p:txBody>
          <a:bodyPr anchor="ctr">
            <a:normAutofit/>
          </a:bodyPr>
          <a:lstStyle/>
          <a:p>
            <a:r>
              <a:rPr lang="en-US" sz="2000" dirty="0">
                <a:solidFill>
                  <a:srgbClr val="FFFFFF"/>
                </a:solidFill>
              </a:rPr>
              <a:t>Gender</a:t>
            </a:r>
          </a:p>
          <a:p>
            <a:r>
              <a:rPr lang="en-US" sz="2000" dirty="0">
                <a:solidFill>
                  <a:srgbClr val="FFFFFF"/>
                </a:solidFill>
              </a:rPr>
              <a:t>Age</a:t>
            </a:r>
          </a:p>
          <a:p>
            <a:r>
              <a:rPr lang="en-US" sz="2000" dirty="0">
                <a:solidFill>
                  <a:srgbClr val="FFFFFF"/>
                </a:solidFill>
              </a:rPr>
              <a:t>Race</a:t>
            </a:r>
          </a:p>
          <a:p>
            <a:r>
              <a:rPr lang="en-US" sz="2000" dirty="0">
                <a:solidFill>
                  <a:srgbClr val="FFFFFF"/>
                </a:solidFill>
              </a:rPr>
              <a:t>Ethnicity</a:t>
            </a:r>
          </a:p>
          <a:p>
            <a:r>
              <a:rPr lang="en-US" sz="2000" dirty="0">
                <a:solidFill>
                  <a:srgbClr val="FFFFFF"/>
                </a:solidFill>
              </a:rPr>
              <a:t>Native Language</a:t>
            </a:r>
          </a:p>
          <a:p>
            <a:r>
              <a:rPr lang="en-US" sz="2000" dirty="0">
                <a:solidFill>
                  <a:srgbClr val="FFFFFF"/>
                </a:solidFill>
              </a:rPr>
              <a:t>Religion</a:t>
            </a:r>
          </a:p>
          <a:p>
            <a:r>
              <a:rPr lang="en-US" sz="2000" dirty="0">
                <a:solidFill>
                  <a:srgbClr val="FFFFFF"/>
                </a:solidFill>
              </a:rPr>
              <a:t>Political Affiliation</a:t>
            </a:r>
          </a:p>
          <a:p>
            <a:r>
              <a:rPr lang="en-US" sz="2000" dirty="0">
                <a:solidFill>
                  <a:srgbClr val="FFFFFF"/>
                </a:solidFill>
              </a:rPr>
              <a:t>Professional Background/Education</a:t>
            </a:r>
          </a:p>
          <a:p>
            <a:r>
              <a:rPr lang="en-US" sz="2000" dirty="0">
                <a:solidFill>
                  <a:srgbClr val="FFFFFF"/>
                </a:solidFill>
              </a:rPr>
              <a:t>Marital Status</a:t>
            </a:r>
          </a:p>
          <a:p>
            <a:r>
              <a:rPr lang="en-US" sz="2000" dirty="0">
                <a:solidFill>
                  <a:srgbClr val="FFFFFF"/>
                </a:solidFill>
              </a:rPr>
              <a:t>Income</a:t>
            </a:r>
          </a:p>
          <a:p>
            <a:endParaRPr lang="en-US" sz="2000" dirty="0">
              <a:solidFill>
                <a:srgbClr val="FFFFFF"/>
              </a:solidFill>
            </a:endParaRPr>
          </a:p>
        </p:txBody>
      </p:sp>
    </p:spTree>
    <p:extLst>
      <p:ext uri="{BB962C8B-B14F-4D97-AF65-F5344CB8AC3E}">
        <p14:creationId xmlns:p14="http://schemas.microsoft.com/office/powerpoint/2010/main" val="14297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67ACD-D25B-11BF-B09B-AF776DBE5E15}"/>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Affinity or In-Group Bias</a:t>
            </a:r>
          </a:p>
        </p:txBody>
      </p:sp>
      <p:sp>
        <p:nvSpPr>
          <p:cNvPr id="26" name="Rectangle: Rounded Corners 2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C3039954-A20B-9D72-72D9-BE8A3780E35B}"/>
              </a:ext>
            </a:extLst>
          </p:cNvPr>
          <p:cNvGraphicFramePr>
            <a:graphicFrameLocks noGrp="1"/>
          </p:cNvGraphicFramePr>
          <p:nvPr>
            <p:ph idx="1"/>
            <p:extLst>
              <p:ext uri="{D42A27DB-BD31-4B8C-83A1-F6EECF244321}">
                <p14:modId xmlns:p14="http://schemas.microsoft.com/office/powerpoint/2010/main" val="274532519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787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3E0BB7FE-52C8-9FCB-5182-65325938E197}"/>
              </a:ext>
            </a:extLst>
          </p:cNvPr>
          <p:cNvPicPr>
            <a:picLocks noChangeAspect="1"/>
          </p:cNvPicPr>
          <p:nvPr/>
        </p:nvPicPr>
        <p:blipFill rotWithShape="1">
          <a:blip r:embed="rId2"/>
          <a:srcRect l="22730" r="19082"/>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65ABED-6C40-64F2-A6A2-5C57C17DA7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100">
                <a:solidFill>
                  <a:srgbClr val="FFFFFF"/>
                </a:solidFill>
              </a:rPr>
              <a:t>What are the implications?</a:t>
            </a: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888671-4AAD-1DD7-7A1C-47C355F1385F}"/>
              </a:ext>
            </a:extLst>
          </p:cNvPr>
          <p:cNvSpPr>
            <a:spLocks noGrp="1"/>
          </p:cNvSpPr>
          <p:nvPr>
            <p:ph idx="1"/>
          </p:nvPr>
        </p:nvSpPr>
        <p:spPr>
          <a:xfrm>
            <a:off x="643467" y="3686187"/>
            <a:ext cx="4092525" cy="2292581"/>
          </a:xfrm>
        </p:spPr>
        <p:txBody>
          <a:bodyPr vert="horz" lIns="91440" tIns="45720" rIns="91440" bIns="45720" rtlCol="0">
            <a:normAutofit/>
          </a:bodyPr>
          <a:lstStyle/>
          <a:p>
            <a:pPr marL="0" indent="0" algn="ctr">
              <a:buNone/>
            </a:pPr>
            <a:r>
              <a:rPr lang="en-US" sz="2400" dirty="0">
                <a:solidFill>
                  <a:srgbClr val="FFFFFF"/>
                </a:solidFill>
              </a:rPr>
              <a:t>How could this impact investigations?</a:t>
            </a:r>
          </a:p>
        </p:txBody>
      </p:sp>
      <p:sp>
        <p:nvSpPr>
          <p:cNvPr id="15"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521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EB13FE-A230-4563-1CC8-B2482594D7AF}"/>
              </a:ext>
            </a:extLst>
          </p:cNvPr>
          <p:cNvSpPr>
            <a:spLocks noGrp="1"/>
          </p:cNvSpPr>
          <p:nvPr>
            <p:ph type="title"/>
          </p:nvPr>
        </p:nvSpPr>
        <p:spPr>
          <a:xfrm>
            <a:off x="841512" y="1122363"/>
            <a:ext cx="5087631" cy="2387600"/>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Process Review</a:t>
            </a:r>
          </a:p>
        </p:txBody>
      </p:sp>
      <p:sp>
        <p:nvSpPr>
          <p:cNvPr id="15" name="Oval 14">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descr="Check List">
            <a:extLst>
              <a:ext uri="{FF2B5EF4-FFF2-40B4-BE49-F238E27FC236}">
                <a16:creationId xmlns:a16="http://schemas.microsoft.com/office/drawing/2014/main" id="{6DBFEB3C-B7E5-B78F-7A03-D304C8F20F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2678" y="895604"/>
            <a:ext cx="5051479" cy="5051479"/>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3713440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65FC3-0362-EC71-F6FE-69167C2464D4}"/>
              </a:ext>
            </a:extLst>
          </p:cNvPr>
          <p:cNvSpPr>
            <a:spLocks noGrp="1"/>
          </p:cNvSpPr>
          <p:nvPr>
            <p:ph type="title"/>
          </p:nvPr>
        </p:nvSpPr>
        <p:spPr>
          <a:xfrm>
            <a:off x="686834" y="1153572"/>
            <a:ext cx="3200400" cy="4461163"/>
          </a:xfrm>
        </p:spPr>
        <p:txBody>
          <a:bodyPr>
            <a:normAutofit/>
          </a:bodyPr>
          <a:lstStyle/>
          <a:p>
            <a:r>
              <a:rPr lang="en-US">
                <a:solidFill>
                  <a:srgbClr val="FFFFFF"/>
                </a:solidFill>
              </a:rPr>
              <a:t>Emergency Removal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F276C8-ADD7-0E90-CE3B-947A064D6540}"/>
              </a:ext>
            </a:extLst>
          </p:cNvPr>
          <p:cNvSpPr>
            <a:spLocks noGrp="1"/>
          </p:cNvSpPr>
          <p:nvPr>
            <p:ph idx="1"/>
          </p:nvPr>
        </p:nvSpPr>
        <p:spPr>
          <a:xfrm>
            <a:off x="4447308" y="591344"/>
            <a:ext cx="6906491" cy="5585619"/>
          </a:xfrm>
        </p:spPr>
        <p:txBody>
          <a:bodyPr anchor="ctr">
            <a:normAutofit/>
          </a:bodyPr>
          <a:lstStyle/>
          <a:p>
            <a:pPr algn="just"/>
            <a:r>
              <a:rPr lang="en-US" dirty="0"/>
              <a:t>Can occur after an individualized safety and risk analysis</a:t>
            </a:r>
          </a:p>
          <a:p>
            <a:pPr algn="just"/>
            <a:r>
              <a:rPr lang="en-US" dirty="0"/>
              <a:t>Analysis must find an immediate threat to physical health or safety of any individual in the community arising from circumstances in the allegations of prohibited conduct</a:t>
            </a:r>
          </a:p>
          <a:p>
            <a:pPr algn="just"/>
            <a:r>
              <a:rPr lang="en-US" dirty="0"/>
              <a:t>Student removal: follows interim action section of Student Code</a:t>
            </a:r>
          </a:p>
          <a:p>
            <a:pPr algn="just"/>
            <a:r>
              <a:rPr lang="en-US" dirty="0"/>
              <a:t>Employee removal: follows relevant HR and departmental processes</a:t>
            </a:r>
          </a:p>
        </p:txBody>
      </p:sp>
    </p:spTree>
    <p:extLst>
      <p:ext uri="{BB962C8B-B14F-4D97-AF65-F5344CB8AC3E}">
        <p14:creationId xmlns:p14="http://schemas.microsoft.com/office/powerpoint/2010/main" val="60659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41F7B-FC8B-0F7C-077A-9456D5A2F7A1}"/>
              </a:ext>
            </a:extLst>
          </p:cNvPr>
          <p:cNvSpPr>
            <a:spLocks noGrp="1"/>
          </p:cNvSpPr>
          <p:nvPr>
            <p:ph type="title"/>
          </p:nvPr>
        </p:nvSpPr>
        <p:spPr>
          <a:xfrm>
            <a:off x="1171074" y="1396686"/>
            <a:ext cx="3240506" cy="4064628"/>
          </a:xfrm>
        </p:spPr>
        <p:txBody>
          <a:bodyPr>
            <a:normAutofit/>
          </a:bodyPr>
          <a:lstStyle/>
          <a:p>
            <a:r>
              <a:rPr lang="en-US">
                <a:solidFill>
                  <a:srgbClr val="FFFFFF"/>
                </a:solidFill>
              </a:rPr>
              <a:t>Resources and Supportive Measures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F5FD77-A657-B6C1-2BA2-444D301BC65E}"/>
              </a:ext>
            </a:extLst>
          </p:cNvPr>
          <p:cNvSpPr>
            <a:spLocks noGrp="1"/>
          </p:cNvSpPr>
          <p:nvPr>
            <p:ph idx="1"/>
          </p:nvPr>
        </p:nvSpPr>
        <p:spPr>
          <a:xfrm>
            <a:off x="5370153" y="1526033"/>
            <a:ext cx="5536397" cy="3935281"/>
          </a:xfrm>
        </p:spPr>
        <p:txBody>
          <a:bodyPr>
            <a:normAutofit/>
          </a:bodyPr>
          <a:lstStyle/>
          <a:p>
            <a:r>
              <a:rPr lang="en-US" dirty="0"/>
              <a:t>Non-disciplinary</a:t>
            </a:r>
          </a:p>
          <a:p>
            <a:r>
              <a:rPr lang="en-US" dirty="0"/>
              <a:t>Non-punitive</a:t>
            </a:r>
          </a:p>
          <a:p>
            <a:r>
              <a:rPr lang="en-US" dirty="0"/>
              <a:t>Reasonably available</a:t>
            </a:r>
          </a:p>
          <a:p>
            <a:r>
              <a:rPr lang="en-US" dirty="0"/>
              <a:t>Individualized</a:t>
            </a:r>
          </a:p>
          <a:p>
            <a:r>
              <a:rPr lang="en-US" dirty="0"/>
              <a:t>Without fee or charge</a:t>
            </a:r>
          </a:p>
          <a:p>
            <a:r>
              <a:rPr lang="en-US" dirty="0"/>
              <a:t>Designed to restore equal access without unreasonably burdening other party</a:t>
            </a:r>
          </a:p>
        </p:txBody>
      </p:sp>
    </p:spTree>
    <p:extLst>
      <p:ext uri="{BB962C8B-B14F-4D97-AF65-F5344CB8AC3E}">
        <p14:creationId xmlns:p14="http://schemas.microsoft.com/office/powerpoint/2010/main" val="51634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34325236-9A1E-CBB1-48A2-8E1C44091DF6}"/>
              </a:ext>
            </a:extLst>
          </p:cNvPr>
          <p:cNvPicPr>
            <a:picLocks noChangeAspect="1"/>
          </p:cNvPicPr>
          <p:nvPr/>
        </p:nvPicPr>
        <p:blipFill rotWithShape="1">
          <a:blip r:embed="rId2">
            <a:alphaModFix amt="40000"/>
          </a:blip>
          <a:srcRect b="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1724C8C4-CF94-D339-55C9-5FE975B28753}"/>
              </a:ext>
            </a:extLst>
          </p:cNvPr>
          <p:cNvSpPr>
            <a:spLocks noGrp="1"/>
          </p:cNvSpPr>
          <p:nvPr>
            <p:ph type="title"/>
          </p:nvPr>
        </p:nvSpPr>
        <p:spPr>
          <a:xfrm>
            <a:off x="841249" y="941832"/>
            <a:ext cx="10506456" cy="2057400"/>
          </a:xfrm>
        </p:spPr>
        <p:txBody>
          <a:bodyPr anchor="b">
            <a:normAutofit/>
          </a:bodyPr>
          <a:lstStyle/>
          <a:p>
            <a:r>
              <a:rPr lang="en-US" sz="5000">
                <a:solidFill>
                  <a:schemeClr val="bg1"/>
                </a:solidFill>
              </a:rPr>
              <a:t>Formal Complaint</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8620AF-4F6A-435F-54C4-89280EF384A5}"/>
              </a:ext>
            </a:extLst>
          </p:cNvPr>
          <p:cNvSpPr>
            <a:spLocks noGrp="1"/>
          </p:cNvSpPr>
          <p:nvPr>
            <p:ph idx="1"/>
          </p:nvPr>
        </p:nvSpPr>
        <p:spPr>
          <a:xfrm>
            <a:off x="841248" y="3502152"/>
            <a:ext cx="10506456" cy="2670048"/>
          </a:xfrm>
        </p:spPr>
        <p:txBody>
          <a:bodyPr>
            <a:normAutofit/>
          </a:bodyPr>
          <a:lstStyle/>
          <a:p>
            <a:r>
              <a:rPr lang="en-US" sz="2000">
                <a:solidFill>
                  <a:schemeClr val="bg1"/>
                </a:solidFill>
              </a:rPr>
              <a:t>Document or electronic submission</a:t>
            </a:r>
          </a:p>
          <a:p>
            <a:r>
              <a:rPr lang="en-US" sz="2000">
                <a:solidFill>
                  <a:schemeClr val="bg1"/>
                </a:solidFill>
              </a:rPr>
              <a:t>Filed by Complainant or Title IX Coordinator</a:t>
            </a:r>
          </a:p>
          <a:p>
            <a:r>
              <a:rPr lang="en-US" sz="2000">
                <a:solidFill>
                  <a:schemeClr val="bg1"/>
                </a:solidFill>
              </a:rPr>
              <a:t>Contains sufficient information about allegations of prohibited conduct to allow Respondent to prepare and respond</a:t>
            </a:r>
          </a:p>
        </p:txBody>
      </p:sp>
    </p:spTree>
    <p:extLst>
      <p:ext uri="{BB962C8B-B14F-4D97-AF65-F5344CB8AC3E}">
        <p14:creationId xmlns:p14="http://schemas.microsoft.com/office/powerpoint/2010/main" val="296845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BADC530-0705-AC9D-895D-CB162FD98F46}"/>
              </a:ext>
            </a:extLst>
          </p:cNvPr>
          <p:cNvPicPr>
            <a:picLocks noChangeAspect="1"/>
          </p:cNvPicPr>
          <p:nvPr/>
        </p:nvPicPr>
        <p:blipFill rotWithShape="1">
          <a:blip r:embed="rId2"/>
          <a:srcRect t="7754" b="797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5B16E-695C-E832-3779-EC849531AFA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Trauma Informed Practices</a:t>
            </a:r>
          </a:p>
        </p:txBody>
      </p:sp>
    </p:spTree>
    <p:extLst>
      <p:ext uri="{BB962C8B-B14F-4D97-AF65-F5344CB8AC3E}">
        <p14:creationId xmlns:p14="http://schemas.microsoft.com/office/powerpoint/2010/main" val="38915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58E83-8096-918F-F4CD-CC76E7356277}"/>
              </a:ext>
            </a:extLst>
          </p:cNvPr>
          <p:cNvSpPr>
            <a:spLocks noGrp="1"/>
          </p:cNvSpPr>
          <p:nvPr>
            <p:ph type="title"/>
          </p:nvPr>
        </p:nvSpPr>
        <p:spPr>
          <a:xfrm>
            <a:off x="1171074" y="1396686"/>
            <a:ext cx="3240506" cy="4064628"/>
          </a:xfrm>
        </p:spPr>
        <p:txBody>
          <a:bodyPr>
            <a:normAutofit/>
          </a:bodyPr>
          <a:lstStyle/>
          <a:p>
            <a:r>
              <a:rPr lang="en-US">
                <a:solidFill>
                  <a:srgbClr val="FFFFFF"/>
                </a:solidFill>
              </a:rPr>
              <a:t>Informal Resolution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0DFE92-0975-63EB-B6AD-14787732B3E1}"/>
              </a:ext>
            </a:extLst>
          </p:cNvPr>
          <p:cNvSpPr>
            <a:spLocks noGrp="1"/>
          </p:cNvSpPr>
          <p:nvPr>
            <p:ph idx="1"/>
          </p:nvPr>
        </p:nvSpPr>
        <p:spPr>
          <a:xfrm>
            <a:off x="5370153" y="1526033"/>
            <a:ext cx="5536397" cy="3935281"/>
          </a:xfrm>
        </p:spPr>
        <p:txBody>
          <a:bodyPr>
            <a:normAutofit/>
          </a:bodyPr>
          <a:lstStyle/>
          <a:p>
            <a:pPr algn="just"/>
            <a:r>
              <a:rPr lang="en-US" sz="2200" dirty="0"/>
              <a:t>Available at any time after a formal complaint is filed, but before a final determination regarding responsibility is made</a:t>
            </a:r>
          </a:p>
          <a:p>
            <a:pPr algn="just"/>
            <a:r>
              <a:rPr lang="en-US" sz="2200" dirty="0"/>
              <a:t>Not available when an employee is accused of harassing a student</a:t>
            </a:r>
          </a:p>
          <a:p>
            <a:pPr algn="just"/>
            <a:r>
              <a:rPr lang="en-US" sz="2200" dirty="0"/>
              <a:t>Voluntary process requiring written consent acknowledging willing participation</a:t>
            </a:r>
          </a:p>
          <a:p>
            <a:pPr algn="just"/>
            <a:r>
              <a:rPr lang="en-US" sz="2200" dirty="0"/>
              <a:t>Includes a right to withdraw from process and resume formal process at any time prior to agreeing to resolution</a:t>
            </a:r>
          </a:p>
        </p:txBody>
      </p:sp>
    </p:spTree>
    <p:extLst>
      <p:ext uri="{BB962C8B-B14F-4D97-AF65-F5344CB8AC3E}">
        <p14:creationId xmlns:p14="http://schemas.microsoft.com/office/powerpoint/2010/main" val="1122749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A6564-D3D9-D99A-5443-30C054993CE1}"/>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a:t>
            </a:r>
          </a:p>
        </p:txBody>
      </p:sp>
      <p:sp>
        <p:nvSpPr>
          <p:cNvPr id="15" name="Oval 1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lp">
            <a:extLst>
              <a:ext uri="{FF2B5EF4-FFF2-40B4-BE49-F238E27FC236}">
                <a16:creationId xmlns:a16="http://schemas.microsoft.com/office/drawing/2014/main" id="{4BE97E61-355A-D686-5786-03DC4E0DB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959349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 name="Picture 5" descr="Top vide of a white alarm clock on a yellow and orange surface">
            <a:extLst>
              <a:ext uri="{FF2B5EF4-FFF2-40B4-BE49-F238E27FC236}">
                <a16:creationId xmlns:a16="http://schemas.microsoft.com/office/drawing/2014/main" id="{56A8F041-925F-1A8D-6849-66BF27520C15}"/>
              </a:ext>
            </a:extLst>
          </p:cNvPr>
          <p:cNvPicPr>
            <a:picLocks noChangeAspect="1"/>
          </p:cNvPicPr>
          <p:nvPr/>
        </p:nvPicPr>
        <p:blipFill rotWithShape="1">
          <a:blip r:embed="rId2">
            <a:alphaModFix amt="60000"/>
          </a:blip>
          <a:srcRect t="7698" b="7715"/>
          <a:stretch/>
        </p:blipFill>
        <p:spPr>
          <a:xfrm>
            <a:off x="-1" y="10"/>
            <a:ext cx="12192001" cy="6857990"/>
          </a:xfrm>
          <a:prstGeom prst="rect">
            <a:avLst/>
          </a:prstGeom>
        </p:spPr>
      </p:pic>
      <p:sp>
        <p:nvSpPr>
          <p:cNvPr id="2" name="Title 1">
            <a:extLst>
              <a:ext uri="{FF2B5EF4-FFF2-40B4-BE49-F238E27FC236}">
                <a16:creationId xmlns:a16="http://schemas.microsoft.com/office/drawing/2014/main" id="{589C3B70-6872-E604-9231-C4DE60A66938}"/>
              </a:ext>
            </a:extLst>
          </p:cNvPr>
          <p:cNvSpPr>
            <a:spLocks noGrp="1"/>
          </p:cNvSpPr>
          <p:nvPr>
            <p:ph type="title"/>
          </p:nvPr>
        </p:nvSpPr>
        <p:spPr>
          <a:xfrm>
            <a:off x="841248" y="600427"/>
            <a:ext cx="9875520" cy="3299902"/>
          </a:xfrm>
        </p:spPr>
        <p:txBody>
          <a:bodyPr vert="horz" lIns="91440" tIns="45720" rIns="91440" bIns="45720" rtlCol="0" anchor="b">
            <a:normAutofit/>
          </a:bodyPr>
          <a:lstStyle/>
          <a:p>
            <a:r>
              <a:rPr lang="en-US" sz="8200">
                <a:solidFill>
                  <a:srgbClr val="FFFFFF"/>
                </a:solidFill>
              </a:rPr>
              <a:t>Break</a:t>
            </a:r>
          </a:p>
        </p:txBody>
      </p:sp>
      <p:sp>
        <p:nvSpPr>
          <p:cNvPr id="3" name="Text Placeholder 2">
            <a:extLst>
              <a:ext uri="{FF2B5EF4-FFF2-40B4-BE49-F238E27FC236}">
                <a16:creationId xmlns:a16="http://schemas.microsoft.com/office/drawing/2014/main" id="{4CFE9A2D-E72B-DC3C-63E6-51473669627C}"/>
              </a:ext>
            </a:extLst>
          </p:cNvPr>
          <p:cNvSpPr>
            <a:spLocks noGrp="1"/>
          </p:cNvSpPr>
          <p:nvPr>
            <p:ph type="body" idx="1"/>
          </p:nvPr>
        </p:nvSpPr>
        <p:spPr>
          <a:xfrm>
            <a:off x="859536" y="4072045"/>
            <a:ext cx="9875520" cy="1414355"/>
          </a:xfrm>
        </p:spPr>
        <p:txBody>
          <a:bodyPr vert="horz" lIns="91440" tIns="45720" rIns="91440" bIns="45720" rtlCol="0">
            <a:normAutofit/>
          </a:bodyPr>
          <a:lstStyle/>
          <a:p>
            <a:r>
              <a:rPr lang="en-US">
                <a:solidFill>
                  <a:srgbClr val="FFFFFF"/>
                </a:solidFill>
              </a:rPr>
              <a:t>Please return in 10 minutes.</a:t>
            </a:r>
          </a:p>
        </p:txBody>
      </p:sp>
    </p:spTree>
    <p:extLst>
      <p:ext uri="{BB962C8B-B14F-4D97-AF65-F5344CB8AC3E}">
        <p14:creationId xmlns:p14="http://schemas.microsoft.com/office/powerpoint/2010/main" val="685704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65950C-D193-03D4-3045-A8FAA7217B5C}"/>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dirty="0">
                <a:solidFill>
                  <a:srgbClr val="FFFFFF"/>
                </a:solidFill>
                <a:latin typeface="+mj-lt"/>
                <a:ea typeface="+mj-ea"/>
                <a:cs typeface="+mj-cs"/>
              </a:rPr>
              <a:t>General Case Documentation</a:t>
            </a:r>
          </a:p>
        </p:txBody>
      </p:sp>
      <p:cxnSp>
        <p:nvCxnSpPr>
          <p:cNvPr id="13" name="Straight Connector 1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72926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2C7-CF36-0648-E60A-EAAF24573E40}"/>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a:solidFill>
                  <a:schemeClr val="tx1"/>
                </a:solidFill>
              </a:rPr>
              <a:t>Maxient Utilization and Audit Trails</a:t>
            </a:r>
          </a:p>
        </p:txBody>
      </p:sp>
      <p:pic>
        <p:nvPicPr>
          <p:cNvPr id="6" name="Picture 5" descr="Wooden footpath leading to sand dunes">
            <a:extLst>
              <a:ext uri="{FF2B5EF4-FFF2-40B4-BE49-F238E27FC236}">
                <a16:creationId xmlns:a16="http://schemas.microsoft.com/office/drawing/2014/main" id="{93737907-5D7E-BE9A-0909-0DDB82B67818}"/>
              </a:ext>
            </a:extLst>
          </p:cNvPr>
          <p:cNvPicPr>
            <a:picLocks noChangeAspect="1"/>
          </p:cNvPicPr>
          <p:nvPr/>
        </p:nvPicPr>
        <p:blipFill rotWithShape="1">
          <a:blip r:embed="rId2"/>
          <a:srcRect t="36584" b="11949"/>
          <a:stretch/>
        </p:blipFill>
        <p:spPr>
          <a:xfrm>
            <a:off x="20" y="-39"/>
            <a:ext cx="12191980" cy="4172740"/>
          </a:xfrm>
          <a:prstGeom prst="rect">
            <a:avLst/>
          </a:prstGeom>
        </p:spPr>
      </p:pic>
      <p:cxnSp>
        <p:nvCxnSpPr>
          <p:cNvPr id="10" name="Straight Connector 9">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403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EE9E-6962-C0E6-B1AC-CC6C5D175A87}"/>
              </a:ext>
            </a:extLst>
          </p:cNvPr>
          <p:cNvSpPr>
            <a:spLocks noGrp="1"/>
          </p:cNvSpPr>
          <p:nvPr>
            <p:ph type="title"/>
          </p:nvPr>
        </p:nvSpPr>
        <p:spPr/>
        <p:txBody>
          <a:bodyPr/>
          <a:lstStyle/>
          <a:p>
            <a:r>
              <a:rPr lang="en-US"/>
              <a:t>Notice of Allegations and Investigation</a:t>
            </a:r>
            <a:endParaRPr lang="en-US" dirty="0"/>
          </a:p>
        </p:txBody>
      </p:sp>
      <p:graphicFrame>
        <p:nvGraphicFramePr>
          <p:cNvPr id="17" name="Content Placeholder 2">
            <a:extLst>
              <a:ext uri="{FF2B5EF4-FFF2-40B4-BE49-F238E27FC236}">
                <a16:creationId xmlns:a16="http://schemas.microsoft.com/office/drawing/2014/main" id="{D622B523-5777-6E00-9177-52EFFEC47FD4}"/>
              </a:ext>
            </a:extLst>
          </p:cNvPr>
          <p:cNvGraphicFramePr>
            <a:graphicFrameLocks noGrp="1"/>
          </p:cNvGraphicFramePr>
          <p:nvPr>
            <p:ph idx="1"/>
            <p:extLst>
              <p:ext uri="{D42A27DB-BD31-4B8C-83A1-F6EECF244321}">
                <p14:modId xmlns:p14="http://schemas.microsoft.com/office/powerpoint/2010/main" val="2847149167"/>
              </p:ext>
            </p:extLst>
          </p:nvPr>
        </p:nvGraphicFramePr>
        <p:xfrm>
          <a:off x="838200" y="1251285"/>
          <a:ext cx="10515600" cy="479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27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C2F27-C02B-EC99-EBC4-63BDF58B3F1D}"/>
              </a:ext>
            </a:extLst>
          </p:cNvPr>
          <p:cNvSpPr>
            <a:spLocks noGrp="1"/>
          </p:cNvSpPr>
          <p:nvPr>
            <p:ph type="title"/>
          </p:nvPr>
        </p:nvSpPr>
        <p:spPr>
          <a:xfrm>
            <a:off x="838200" y="365125"/>
            <a:ext cx="5558489" cy="1325563"/>
          </a:xfrm>
        </p:spPr>
        <p:txBody>
          <a:bodyPr>
            <a:normAutofit/>
          </a:bodyPr>
          <a:lstStyle/>
          <a:p>
            <a:r>
              <a:rPr lang="en-US" dirty="0"/>
              <a:t>Relevance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13F3013-AED4-F95D-40BA-D765C787272D}"/>
              </a:ext>
            </a:extLst>
          </p:cNvPr>
          <p:cNvSpPr>
            <a:spLocks noGrp="1"/>
          </p:cNvSpPr>
          <p:nvPr>
            <p:ph idx="1"/>
          </p:nvPr>
        </p:nvSpPr>
        <p:spPr>
          <a:xfrm>
            <a:off x="838200" y="1825625"/>
            <a:ext cx="5558489" cy="4351338"/>
          </a:xfrm>
        </p:spPr>
        <p:txBody>
          <a:bodyPr>
            <a:normAutofit/>
          </a:bodyPr>
          <a:lstStyle/>
          <a:p>
            <a:pPr marL="0" indent="0" algn="just">
              <a:buNone/>
            </a:pPr>
            <a:r>
              <a:rPr lang="en-US" b="0" i="0" u="none" strike="noStrike" dirty="0">
                <a:effectLst/>
              </a:rPr>
              <a:t>Federal Rule of Evidence 401 gives the following test for relevant evidence: “Evidence is relevant if: (a) it has any tendency to make a fact more or less probable than it would be without the evidence; and (b) the fact is of consequence in determining the action.”</a:t>
            </a: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458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op view of a labyrinth">
            <a:extLst>
              <a:ext uri="{FF2B5EF4-FFF2-40B4-BE49-F238E27FC236}">
                <a16:creationId xmlns:a16="http://schemas.microsoft.com/office/drawing/2014/main" id="{6BC27521-B8C6-9240-1679-10B48ED726EF}"/>
              </a:ext>
            </a:extLst>
          </p:cNvPr>
          <p:cNvPicPr>
            <a:picLocks noChangeAspect="1"/>
          </p:cNvPicPr>
          <p:nvPr/>
        </p:nvPicPr>
        <p:blipFill rotWithShape="1">
          <a:blip r:embed="rId2">
            <a:alphaModFix/>
          </a:blip>
          <a:srcRect t="8983" b="6748"/>
          <a:stretch/>
        </p:blipFill>
        <p:spPr>
          <a:xfrm>
            <a:off x="20" y="10"/>
            <a:ext cx="12191979" cy="6857990"/>
          </a:xfrm>
          <a:prstGeom prst="rect">
            <a:avLst/>
          </a:prstGeom>
        </p:spPr>
      </p:pic>
      <p:sp>
        <p:nvSpPr>
          <p:cNvPr id="10" name="Rectangle 9">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854AA-9581-8B48-228B-FCE35A26EDFF}"/>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dirty="0">
                <a:solidFill>
                  <a:srgbClr val="FFFFFF"/>
                </a:solidFill>
              </a:rPr>
              <a:t>Relevance Roundtable</a:t>
            </a:r>
          </a:p>
        </p:txBody>
      </p:sp>
      <p:sp>
        <p:nvSpPr>
          <p:cNvPr id="12" name="Rectangle 11">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805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A6564-D3D9-D99A-5443-30C054993CE1}"/>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a:t>
            </a:r>
          </a:p>
        </p:txBody>
      </p:sp>
      <p:sp>
        <p:nvSpPr>
          <p:cNvPr id="15" name="Oval 1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lp">
            <a:extLst>
              <a:ext uri="{FF2B5EF4-FFF2-40B4-BE49-F238E27FC236}">
                <a16:creationId xmlns:a16="http://schemas.microsoft.com/office/drawing/2014/main" id="{4BE97E61-355A-D686-5786-03DC4E0DB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89113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4" descr="Échantillon versé par pipette dans une boîte de Petri">
            <a:extLst>
              <a:ext uri="{FF2B5EF4-FFF2-40B4-BE49-F238E27FC236}">
                <a16:creationId xmlns:a16="http://schemas.microsoft.com/office/drawing/2014/main" id="{B628863C-C02C-8C57-8E02-6704D0D4A814}"/>
              </a:ext>
            </a:extLst>
          </p:cNvPr>
          <p:cNvPicPr>
            <a:picLocks noChangeAspect="1"/>
          </p:cNvPicPr>
          <p:nvPr/>
        </p:nvPicPr>
        <p:blipFill rotWithShape="1">
          <a:blip r:embed="rId2"/>
          <a:srcRect t="17768" b="6659"/>
          <a:stretch/>
        </p:blipFill>
        <p:spPr>
          <a:xfrm>
            <a:off x="20" y="-7619"/>
            <a:ext cx="12191979" cy="6887364"/>
          </a:xfrm>
          <a:prstGeom prst="rect">
            <a:avLst/>
          </a:prstGeom>
        </p:spPr>
      </p:pic>
      <p:sp>
        <p:nvSpPr>
          <p:cNvPr id="29" name="Rectangle 2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3" name="Rectangle 32">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265950C-D193-03D4-3045-A8FAA7217B5C}"/>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a:solidFill>
                  <a:srgbClr val="FFFFFF"/>
                </a:solidFill>
              </a:rPr>
              <a:t>Investigation Technique</a:t>
            </a:r>
          </a:p>
        </p:txBody>
      </p:sp>
      <p:sp>
        <p:nvSpPr>
          <p:cNvPr id="35" name="Rectangle 34">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86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 name="Picture 5" descr="Top vide of a white alarm clock on a yellow and orange surface">
            <a:extLst>
              <a:ext uri="{FF2B5EF4-FFF2-40B4-BE49-F238E27FC236}">
                <a16:creationId xmlns:a16="http://schemas.microsoft.com/office/drawing/2014/main" id="{56A8F041-925F-1A8D-6849-66BF27520C15}"/>
              </a:ext>
            </a:extLst>
          </p:cNvPr>
          <p:cNvPicPr>
            <a:picLocks noChangeAspect="1"/>
          </p:cNvPicPr>
          <p:nvPr/>
        </p:nvPicPr>
        <p:blipFill rotWithShape="1">
          <a:blip r:embed="rId2">
            <a:alphaModFix amt="60000"/>
          </a:blip>
          <a:srcRect t="7698" b="7715"/>
          <a:stretch/>
        </p:blipFill>
        <p:spPr>
          <a:xfrm>
            <a:off x="-1" y="10"/>
            <a:ext cx="12192001" cy="6857990"/>
          </a:xfrm>
          <a:prstGeom prst="rect">
            <a:avLst/>
          </a:prstGeom>
        </p:spPr>
      </p:pic>
      <p:sp>
        <p:nvSpPr>
          <p:cNvPr id="2" name="Title 1">
            <a:extLst>
              <a:ext uri="{FF2B5EF4-FFF2-40B4-BE49-F238E27FC236}">
                <a16:creationId xmlns:a16="http://schemas.microsoft.com/office/drawing/2014/main" id="{589C3B70-6872-E604-9231-C4DE60A66938}"/>
              </a:ext>
            </a:extLst>
          </p:cNvPr>
          <p:cNvSpPr>
            <a:spLocks noGrp="1"/>
          </p:cNvSpPr>
          <p:nvPr>
            <p:ph type="title"/>
          </p:nvPr>
        </p:nvSpPr>
        <p:spPr>
          <a:xfrm>
            <a:off x="841248" y="600427"/>
            <a:ext cx="9875520" cy="3299902"/>
          </a:xfrm>
        </p:spPr>
        <p:txBody>
          <a:bodyPr vert="horz" lIns="91440" tIns="45720" rIns="91440" bIns="45720" rtlCol="0" anchor="b">
            <a:normAutofit/>
          </a:bodyPr>
          <a:lstStyle/>
          <a:p>
            <a:r>
              <a:rPr lang="en-US" sz="8200">
                <a:solidFill>
                  <a:srgbClr val="FFFFFF"/>
                </a:solidFill>
              </a:rPr>
              <a:t>Break</a:t>
            </a:r>
          </a:p>
        </p:txBody>
      </p:sp>
      <p:sp>
        <p:nvSpPr>
          <p:cNvPr id="3" name="Text Placeholder 2">
            <a:extLst>
              <a:ext uri="{FF2B5EF4-FFF2-40B4-BE49-F238E27FC236}">
                <a16:creationId xmlns:a16="http://schemas.microsoft.com/office/drawing/2014/main" id="{4CFE9A2D-E72B-DC3C-63E6-51473669627C}"/>
              </a:ext>
            </a:extLst>
          </p:cNvPr>
          <p:cNvSpPr>
            <a:spLocks noGrp="1"/>
          </p:cNvSpPr>
          <p:nvPr>
            <p:ph type="body" idx="1"/>
          </p:nvPr>
        </p:nvSpPr>
        <p:spPr>
          <a:xfrm>
            <a:off x="859536" y="4072045"/>
            <a:ext cx="9875520" cy="1414355"/>
          </a:xfrm>
        </p:spPr>
        <p:txBody>
          <a:bodyPr vert="horz" lIns="91440" tIns="45720" rIns="91440" bIns="45720" rtlCol="0">
            <a:normAutofit/>
          </a:bodyPr>
          <a:lstStyle/>
          <a:p>
            <a:r>
              <a:rPr lang="en-US">
                <a:solidFill>
                  <a:srgbClr val="FFFFFF"/>
                </a:solidFill>
              </a:rPr>
              <a:t>Please return in 10 minutes.</a:t>
            </a:r>
          </a:p>
        </p:txBody>
      </p:sp>
    </p:spTree>
    <p:extLst>
      <p:ext uri="{BB962C8B-B14F-4D97-AF65-F5344CB8AC3E}">
        <p14:creationId xmlns:p14="http://schemas.microsoft.com/office/powerpoint/2010/main" val="95074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735FEDD4-8152-6BA5-672C-D94600DF451A}"/>
              </a:ext>
            </a:extLst>
          </p:cNvPr>
          <p:cNvPicPr>
            <a:picLocks noChangeAspect="1"/>
          </p:cNvPicPr>
          <p:nvPr/>
        </p:nvPicPr>
        <p:blipFill rotWithShape="1">
          <a:blip r:embed="rId2"/>
          <a:srcRect b="15730"/>
          <a:stretch/>
        </p:blipFill>
        <p:spPr>
          <a:xfrm>
            <a:off x="1" y="1"/>
            <a:ext cx="12192000" cy="6857999"/>
          </a:xfrm>
          <a:prstGeom prst="rect">
            <a:avLst/>
          </a:prstGeom>
        </p:spPr>
      </p:pic>
      <p:sp useBgFill="1">
        <p:nvSpPr>
          <p:cNvPr id="23" name="Freeform: Shape 15">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17E4DD-EAB7-442F-B89A-438E5525FD8D}"/>
              </a:ext>
            </a:extLst>
          </p:cNvPr>
          <p:cNvSpPr>
            <a:spLocks noGrp="1"/>
          </p:cNvSpPr>
          <p:nvPr>
            <p:ph type="title"/>
          </p:nvPr>
        </p:nvSpPr>
        <p:spPr>
          <a:xfrm>
            <a:off x="1037809" y="1071350"/>
            <a:ext cx="4775162" cy="1339382"/>
          </a:xfrm>
        </p:spPr>
        <p:txBody>
          <a:bodyPr>
            <a:normAutofit/>
          </a:bodyPr>
          <a:lstStyle/>
          <a:p>
            <a:pPr algn="ctr"/>
            <a:r>
              <a:rPr lang="en-US" sz="3600"/>
              <a:t>Investigation Roundtable</a:t>
            </a:r>
          </a:p>
        </p:txBody>
      </p:sp>
      <p:sp>
        <p:nvSpPr>
          <p:cNvPr id="2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F80FF-7497-1F24-CFC1-44F36A0625B9}"/>
              </a:ext>
            </a:extLst>
          </p:cNvPr>
          <p:cNvSpPr>
            <a:spLocks noGrp="1"/>
          </p:cNvSpPr>
          <p:nvPr>
            <p:ph idx="1"/>
          </p:nvPr>
        </p:nvSpPr>
        <p:spPr>
          <a:xfrm>
            <a:off x="1189319" y="2547257"/>
            <a:ext cx="4458446" cy="3109740"/>
          </a:xfrm>
        </p:spPr>
        <p:txBody>
          <a:bodyPr anchor="ctr">
            <a:normAutofit/>
          </a:bodyPr>
          <a:lstStyle/>
          <a:p>
            <a:r>
              <a:rPr lang="en-US" sz="2000" dirty="0"/>
              <a:t>What works well? </a:t>
            </a:r>
          </a:p>
          <a:p>
            <a:r>
              <a:rPr lang="en-US" sz="2000" dirty="0"/>
              <a:t>What lessons have been learned?</a:t>
            </a:r>
          </a:p>
        </p:txBody>
      </p:sp>
    </p:spTree>
    <p:extLst>
      <p:ext uri="{BB962C8B-B14F-4D97-AF65-F5344CB8AC3E}">
        <p14:creationId xmlns:p14="http://schemas.microsoft.com/office/powerpoint/2010/main" val="2080334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65950C-D193-03D4-3045-A8FAA7217B5C}"/>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dirty="0">
                <a:solidFill>
                  <a:srgbClr val="FFFFFF"/>
                </a:solidFill>
                <a:latin typeface="+mj-lt"/>
                <a:ea typeface="+mj-ea"/>
                <a:cs typeface="+mj-cs"/>
              </a:rPr>
              <a:t>Hearing Overview</a:t>
            </a:r>
          </a:p>
        </p:txBody>
      </p:sp>
      <p:cxnSp>
        <p:nvCxnSpPr>
          <p:cNvPr id="13" name="Straight Connector 1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916072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D67D0-F339-A76E-C42E-3466DE9933F3}"/>
              </a:ext>
            </a:extLst>
          </p:cNvPr>
          <p:cNvSpPr>
            <a:spLocks noGrp="1"/>
          </p:cNvSpPr>
          <p:nvPr>
            <p:ph type="title"/>
          </p:nvPr>
        </p:nvSpPr>
        <p:spPr>
          <a:xfrm>
            <a:off x="686834" y="1153572"/>
            <a:ext cx="3200400" cy="4461163"/>
          </a:xfrm>
        </p:spPr>
        <p:txBody>
          <a:bodyPr>
            <a:normAutofit/>
          </a:bodyPr>
          <a:lstStyle/>
          <a:p>
            <a:r>
              <a:rPr lang="en-US">
                <a:solidFill>
                  <a:srgbClr val="FFFFFF"/>
                </a:solidFill>
              </a:rPr>
              <a:t>Hearing Order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8BA8DD-8F02-AA9A-0130-8DD3D806E12C}"/>
              </a:ext>
            </a:extLst>
          </p:cNvPr>
          <p:cNvSpPr>
            <a:spLocks noGrp="1"/>
          </p:cNvSpPr>
          <p:nvPr>
            <p:ph idx="1"/>
          </p:nvPr>
        </p:nvSpPr>
        <p:spPr>
          <a:xfrm>
            <a:off x="4447308" y="591344"/>
            <a:ext cx="6906491" cy="5585619"/>
          </a:xfrm>
        </p:spPr>
        <p:txBody>
          <a:bodyPr anchor="ctr">
            <a:normAutofit/>
          </a:bodyPr>
          <a:lstStyle/>
          <a:p>
            <a:r>
              <a:rPr lang="en-US" dirty="0"/>
              <a:t>Complainant Presentation and Response</a:t>
            </a:r>
          </a:p>
          <a:p>
            <a:r>
              <a:rPr lang="en-US" dirty="0"/>
              <a:t>Respondent Presentation and Response</a:t>
            </a:r>
          </a:p>
          <a:p>
            <a:r>
              <a:rPr lang="en-US" dirty="0"/>
              <a:t>Witness Presentation and Response</a:t>
            </a:r>
          </a:p>
        </p:txBody>
      </p:sp>
    </p:spTree>
    <p:extLst>
      <p:ext uri="{BB962C8B-B14F-4D97-AF65-F5344CB8AC3E}">
        <p14:creationId xmlns:p14="http://schemas.microsoft.com/office/powerpoint/2010/main" val="2571459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9FFC004-1596-29F9-7211-CB53681424DE}"/>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Presentation Prompt</a:t>
            </a:r>
          </a:p>
        </p:txBody>
      </p:sp>
      <p:sp>
        <p:nvSpPr>
          <p:cNvPr id="3" name="Content Placeholder 2">
            <a:extLst>
              <a:ext uri="{FF2B5EF4-FFF2-40B4-BE49-F238E27FC236}">
                <a16:creationId xmlns:a16="http://schemas.microsoft.com/office/drawing/2014/main" id="{740E6880-AB50-90AA-0276-F8A581AFD70D}"/>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Please share with us an overview of the investigative report.</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431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4718E-3F68-EA92-DF5F-C346611226D8}"/>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Hearing Roundtable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DAD701A-EF12-4D08-8DA1-7F4A55C343B1}"/>
              </a:ext>
            </a:extLst>
          </p:cNvPr>
          <p:cNvGraphicFramePr>
            <a:graphicFrameLocks noGrp="1"/>
          </p:cNvGraphicFramePr>
          <p:nvPr>
            <p:ph idx="1"/>
            <p:extLst>
              <p:ext uri="{D42A27DB-BD31-4B8C-83A1-F6EECF244321}">
                <p14:modId xmlns:p14="http://schemas.microsoft.com/office/powerpoint/2010/main" val="77604247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392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A6564-D3D9-D99A-5443-30C054993CE1}"/>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a:t>
            </a:r>
          </a:p>
        </p:txBody>
      </p:sp>
      <p:sp>
        <p:nvSpPr>
          <p:cNvPr id="15" name="Oval 1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lp">
            <a:extLst>
              <a:ext uri="{FF2B5EF4-FFF2-40B4-BE49-F238E27FC236}">
                <a16:creationId xmlns:a16="http://schemas.microsoft.com/office/drawing/2014/main" id="{4BE97E61-355A-D686-5786-03DC4E0DB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622176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rolled magazines">
            <a:extLst>
              <a:ext uri="{FF2B5EF4-FFF2-40B4-BE49-F238E27FC236}">
                <a16:creationId xmlns:a16="http://schemas.microsoft.com/office/drawing/2014/main" id="{EC6D4851-E207-56AA-57DA-FF5736FA11CB}"/>
              </a:ext>
            </a:extLst>
          </p:cNvPr>
          <p:cNvPicPr>
            <a:picLocks noChangeAspect="1"/>
          </p:cNvPicPr>
          <p:nvPr/>
        </p:nvPicPr>
        <p:blipFill rotWithShape="1">
          <a:blip r:embed="rId2"/>
          <a:srcRect b="15730"/>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EB5CC-3094-721B-F5BC-89B2A6A19E9F}"/>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Wrap Up</a:t>
            </a: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44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18A350-E858-0395-D755-7FF19CF18053}"/>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Title IX:</a:t>
            </a:r>
          </a:p>
        </p:txBody>
      </p:sp>
      <p:sp>
        <p:nvSpPr>
          <p:cNvPr id="3" name="Text Placeholder 2">
            <a:extLst>
              <a:ext uri="{FF2B5EF4-FFF2-40B4-BE49-F238E27FC236}">
                <a16:creationId xmlns:a16="http://schemas.microsoft.com/office/drawing/2014/main" id="{718698E7-E0EC-DB2A-09C3-545DB1E7B2A2}"/>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r>
              <a:rPr lang="en-US" kern="1200" dirty="0">
                <a:solidFill>
                  <a:srgbClr val="FFFFFF"/>
                </a:solidFill>
                <a:latin typeface="+mn-lt"/>
                <a:ea typeface="+mn-ea"/>
                <a:cs typeface="+mn-cs"/>
              </a:rPr>
              <a:t>State of the Regulations</a:t>
            </a:r>
          </a:p>
        </p:txBody>
      </p:sp>
      <p:cxnSp>
        <p:nvCxnSpPr>
          <p:cNvPr id="13" name="Straight Connector 1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66853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alendar">
            <a:extLst>
              <a:ext uri="{FF2B5EF4-FFF2-40B4-BE49-F238E27FC236}">
                <a16:creationId xmlns:a16="http://schemas.microsoft.com/office/drawing/2014/main" id="{5E94C5BD-5488-2995-9ED9-7869285703A0}"/>
              </a:ext>
            </a:extLst>
          </p:cNvPr>
          <p:cNvPicPr>
            <a:picLocks noChangeAspect="1"/>
          </p:cNvPicPr>
          <p:nvPr/>
        </p:nvPicPr>
        <p:blipFill rotWithShape="1">
          <a:blip r:embed="rId2">
            <a:alphaModFix amt="60000"/>
          </a:blip>
          <a:srcRect t="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5490B663-95B5-B8B3-035C-DF1024736490}"/>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a:solidFill>
                  <a:srgbClr val="FFFFFF"/>
                </a:solidFill>
              </a:rPr>
              <a:t>Updated Release</a:t>
            </a:r>
          </a:p>
        </p:txBody>
      </p:sp>
      <p:sp>
        <p:nvSpPr>
          <p:cNvPr id="3" name="Content Placeholder 2">
            <a:extLst>
              <a:ext uri="{FF2B5EF4-FFF2-40B4-BE49-F238E27FC236}">
                <a16:creationId xmlns:a16="http://schemas.microsoft.com/office/drawing/2014/main" id="{C141CAEC-9FCD-4F62-3894-7E1CF2DDECB5}"/>
              </a:ext>
            </a:extLst>
          </p:cNvPr>
          <p:cNvSpPr>
            <a:spLocks noGrp="1"/>
          </p:cNvSpPr>
          <p:nvPr>
            <p:ph idx="1"/>
          </p:nvPr>
        </p:nvSpPr>
        <p:spPr>
          <a:xfrm>
            <a:off x="838200" y="4072040"/>
            <a:ext cx="10515600" cy="1384310"/>
          </a:xfrm>
        </p:spPr>
        <p:txBody>
          <a:bodyPr vert="horz" lIns="91440" tIns="45720" rIns="91440" bIns="45720" rtlCol="0">
            <a:normAutofit/>
          </a:bodyPr>
          <a:lstStyle/>
          <a:p>
            <a:pPr marL="0" indent="0" algn="ctr">
              <a:buNone/>
            </a:pPr>
            <a:r>
              <a:rPr lang="en-US" sz="2400">
                <a:solidFill>
                  <a:srgbClr val="FFFFFF"/>
                </a:solidFill>
              </a:rPr>
              <a:t>Expected publication moved to October 2023</a:t>
            </a:r>
          </a:p>
        </p:txBody>
      </p:sp>
    </p:spTree>
    <p:extLst>
      <p:ext uri="{BB962C8B-B14F-4D97-AF65-F5344CB8AC3E}">
        <p14:creationId xmlns:p14="http://schemas.microsoft.com/office/powerpoint/2010/main" val="74225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5AA5-6ECA-EA01-D9F1-52034DB460D4}"/>
              </a:ext>
            </a:extLst>
          </p:cNvPr>
          <p:cNvSpPr>
            <a:spLocks noGrp="1"/>
          </p:cNvSpPr>
          <p:nvPr>
            <p:ph type="title"/>
          </p:nvPr>
        </p:nvSpPr>
        <p:spPr/>
        <p:txBody>
          <a:bodyPr/>
          <a:lstStyle/>
          <a:p>
            <a:r>
              <a:rPr lang="en-US" dirty="0"/>
              <a:t>Anticipated Changes</a:t>
            </a:r>
          </a:p>
        </p:txBody>
      </p:sp>
      <p:graphicFrame>
        <p:nvGraphicFramePr>
          <p:cNvPr id="5" name="Content Placeholder 2">
            <a:extLst>
              <a:ext uri="{FF2B5EF4-FFF2-40B4-BE49-F238E27FC236}">
                <a16:creationId xmlns:a16="http://schemas.microsoft.com/office/drawing/2014/main" id="{EBC96294-0A0A-A1DF-1C19-5AE7F4C6E147}"/>
              </a:ext>
            </a:extLst>
          </p:cNvPr>
          <p:cNvGraphicFramePr>
            <a:graphicFrameLocks noGrp="1"/>
          </p:cNvGraphicFramePr>
          <p:nvPr>
            <p:ph idx="1"/>
          </p:nvPr>
        </p:nvGraphicFramePr>
        <p:xfrm>
          <a:off x="838200" y="1251285"/>
          <a:ext cx="10515600" cy="479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916057"/>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2b8847-f5d4-4c9f-bd30-657d16e5db1d">
      <UserInfo>
        <DisplayName>SharingLinks.fbaea811-671e-4f37-b677-a2b510205813.OrganizationEdit.a0f3e262-4087-45ce-9207-f143fa734173</DisplayName>
        <AccountId>24</AccountId>
        <AccountType/>
      </UserInfo>
      <UserInfo>
        <DisplayName>SharingLinks.1bd6d71e-3df5-449b-9aa8-5e919b3d88bc.OrganizationEdit.e1a2a2cf-c433-48ff-870c-19c9ef8ea587</DisplayName>
        <AccountId>25</AccountId>
        <AccountType/>
      </UserInfo>
      <UserInfo>
        <DisplayName>Olson, Samantha N</DisplayName>
        <AccountId>4305</AccountId>
        <AccountType/>
      </UserInfo>
      <UserInfo>
        <DisplayName>Stine, Deborah D</DisplayName>
        <AccountId>4447</AccountId>
        <AccountType/>
      </UserInfo>
    </SharedWithUsers>
    <lcf76f155ced4ddcb4097134ff3c332f xmlns="c7c738f6-68ec-422e-b0e4-3523873f7adf">
      <Terms xmlns="http://schemas.microsoft.com/office/infopath/2007/PartnerControls"/>
    </lcf76f155ced4ddcb4097134ff3c332f>
    <TaxCatchAll xmlns="542b8847-f5d4-4c9f-bd30-657d16e5db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4A49901785041AF741C157FF60EBA" ma:contentTypeVersion="15" ma:contentTypeDescription="Create a new document." ma:contentTypeScope="" ma:versionID="37a4b31d9d4f747132082fa47a9cf26b">
  <xsd:schema xmlns:xsd="http://www.w3.org/2001/XMLSchema" xmlns:xs="http://www.w3.org/2001/XMLSchema" xmlns:p="http://schemas.microsoft.com/office/2006/metadata/properties" xmlns:ns2="c7c738f6-68ec-422e-b0e4-3523873f7adf" xmlns:ns3="542b8847-f5d4-4c9f-bd30-657d16e5db1d" targetNamespace="http://schemas.microsoft.com/office/2006/metadata/properties" ma:root="true" ma:fieldsID="d2d15f866bcf53333f08401f006067a3" ns2:_="" ns3:_="">
    <xsd:import namespace="c7c738f6-68ec-422e-b0e4-3523873f7adf"/>
    <xsd:import namespace="542b8847-f5d4-4c9f-bd30-657d16e5d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738f6-68ec-422e-b0e4-3523873f7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2b8847-f5d4-4c9f-bd30-657d16e5db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f913b2-6727-4332-b17d-c0f3123a082d}" ma:internalName="TaxCatchAll" ma:showField="CatchAllData" ma:web="542b8847-f5d4-4c9f-bd30-657d16e5db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72EE0-2104-452E-9839-3EC9728C0A3E}">
  <ds:schemaRefs>
    <ds:schemaRef ds:uri="http://purl.org/dc/elements/1.1/"/>
    <ds:schemaRef ds:uri="http://schemas.microsoft.com/office/2006/metadata/properties"/>
    <ds:schemaRef ds:uri="542b8847-f5d4-4c9f-bd30-657d16e5db1d"/>
    <ds:schemaRef ds:uri="c7c738f6-68ec-422e-b0e4-3523873f7ad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EE8212F-472D-486A-9E3D-EC119BF771F9}">
  <ds:schemaRefs>
    <ds:schemaRef ds:uri="http://schemas.microsoft.com/sharepoint/v3/contenttype/forms"/>
  </ds:schemaRefs>
</ds:datastoreItem>
</file>

<file path=customXml/itemProps3.xml><?xml version="1.0" encoding="utf-8"?>
<ds:datastoreItem xmlns:ds="http://schemas.openxmlformats.org/officeDocument/2006/customXml" ds:itemID="{6890C333-8115-4C34-818B-24303DE15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c738f6-68ec-422e-b0e4-3523873f7adf"/>
    <ds:schemaRef ds:uri="542b8847-f5d4-4c9f-bd30-657d16e5d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58182</TotalTime>
  <Words>2186</Words>
  <Application>Microsoft Office PowerPoint</Application>
  <PresentationFormat>Widescreen</PresentationFormat>
  <Paragraphs>213</Paragraphs>
  <Slides>66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Franklin Gothic Book</vt:lpstr>
      <vt:lpstr>Franklin Gothic Medium</vt:lpstr>
      <vt:lpstr>Helvetica</vt:lpstr>
      <vt:lpstr>Open Sans</vt:lpstr>
      <vt:lpstr>Office Theme</vt:lpstr>
      <vt:lpstr>PowerPoint Presentation</vt:lpstr>
      <vt:lpstr>Agenda</vt:lpstr>
      <vt:lpstr>Welcome</vt:lpstr>
      <vt:lpstr>Share one boring thing about yourself.</vt:lpstr>
      <vt:lpstr>Trauma Informed Practices</vt:lpstr>
      <vt:lpstr>Break</vt:lpstr>
      <vt:lpstr>Title IX:</vt:lpstr>
      <vt:lpstr>Updated Release</vt:lpstr>
      <vt:lpstr>Anticipated Changes</vt:lpstr>
      <vt:lpstr>Policy Review</vt:lpstr>
      <vt:lpstr>AD 85 Jurisdiction</vt:lpstr>
      <vt:lpstr>AD 91 Jurisdiction</vt:lpstr>
      <vt:lpstr>Sexual Assault</vt:lpstr>
      <vt:lpstr>Sexual Assault: Nonconsensual Sexual Contact</vt:lpstr>
      <vt:lpstr>Sexual Assault: Nonconsensual Sexual Intercourse</vt:lpstr>
      <vt:lpstr>Sexual Assault: Fondling</vt:lpstr>
      <vt:lpstr>Dating Violence</vt:lpstr>
      <vt:lpstr>Domestic Violence</vt:lpstr>
      <vt:lpstr>Stalking</vt:lpstr>
      <vt:lpstr>Retaliation</vt:lpstr>
      <vt:lpstr>AD 85 Sexual Harassment (Generally)</vt:lpstr>
      <vt:lpstr>AD 85 Sexual Harassment (Hostile Environment)</vt:lpstr>
      <vt:lpstr>AD 85 Sexual Harassment (Hostile Environment Examples)</vt:lpstr>
      <vt:lpstr>AD 85 Sexual Harassment (Quid Pro Quo)</vt:lpstr>
      <vt:lpstr>AD 91: Sex-Based Harassment</vt:lpstr>
      <vt:lpstr>AD 91: Sex-Based Harassment (continued)</vt:lpstr>
      <vt:lpstr>AD 91: Gender-Based Harassment</vt:lpstr>
      <vt:lpstr>AD 91: Gender-Based Harassment (continued)</vt:lpstr>
      <vt:lpstr>AD 91: Discrimination</vt:lpstr>
      <vt:lpstr>AD-91: Sexual Exploitation</vt:lpstr>
      <vt:lpstr>AD-91: Sexual Exploitation Examples</vt:lpstr>
      <vt:lpstr>Questions?</vt:lpstr>
      <vt:lpstr>Lunch Break</vt:lpstr>
      <vt:lpstr>Checking Bias Activity</vt:lpstr>
      <vt:lpstr>Bias Defined</vt:lpstr>
      <vt:lpstr>Types of Bias</vt:lpstr>
      <vt:lpstr>Conscious Bias</vt:lpstr>
      <vt:lpstr>Cognitive Bias</vt:lpstr>
      <vt:lpstr>Types of Cognitive Bias</vt:lpstr>
      <vt:lpstr>Unconscious Bias</vt:lpstr>
      <vt:lpstr>Types of Unconscious Bias</vt:lpstr>
      <vt:lpstr>Circle of Trust</vt:lpstr>
      <vt:lpstr>Circle of Trust Diversity Dimensions</vt:lpstr>
      <vt:lpstr>Affinity or In-Group Bias</vt:lpstr>
      <vt:lpstr>What are the implications?</vt:lpstr>
      <vt:lpstr>Process Review</vt:lpstr>
      <vt:lpstr>Emergency Removal</vt:lpstr>
      <vt:lpstr>Resources and Supportive Measures</vt:lpstr>
      <vt:lpstr>Formal Complaint</vt:lpstr>
      <vt:lpstr>Informal Resolution</vt:lpstr>
      <vt:lpstr>Questions?</vt:lpstr>
      <vt:lpstr>Break</vt:lpstr>
      <vt:lpstr>General Case Documentation</vt:lpstr>
      <vt:lpstr>Maxient Utilization and Audit Trails</vt:lpstr>
      <vt:lpstr>Notice of Allegations and Investigation</vt:lpstr>
      <vt:lpstr>Relevance</vt:lpstr>
      <vt:lpstr>Relevance Roundtable</vt:lpstr>
      <vt:lpstr>Questions?</vt:lpstr>
      <vt:lpstr>Investigation Technique</vt:lpstr>
      <vt:lpstr>Investigation Roundtable</vt:lpstr>
      <vt:lpstr>Hearing Overview</vt:lpstr>
      <vt:lpstr>Hearing Order</vt:lpstr>
      <vt:lpstr>Presentation Prompt</vt:lpstr>
      <vt:lpstr>Hearing Roundtable</vt:lpstr>
      <vt:lpstr>Questions?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Grove, Amber Leigh</cp:lastModifiedBy>
  <cp:revision>31</cp:revision>
  <dcterms:created xsi:type="dcterms:W3CDTF">2018-03-19T17:38:41Z</dcterms:created>
  <dcterms:modified xsi:type="dcterms:W3CDTF">2023-08-22T01:45:29Z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0x0101009204A49901785041AF741C157FF60EBA</vt:lpwstr>
  </property>
</Properties>
</file>